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Lst>
  <p:sldSz cy="5143500" cx="9144000"/>
  <p:notesSz cx="6858000" cy="9144000"/>
  <p:embeddedFontLst>
    <p:embeddedFont>
      <p:font typeface="Rubik Medium"/>
      <p:regular r:id="rId25"/>
      <p:bold r:id="rId26"/>
      <p:italic r:id="rId27"/>
      <p:boldItalic r:id="rId28"/>
    </p:embeddedFont>
    <p:embeddedFont>
      <p:font typeface="Rubik Light"/>
      <p:regular r:id="rId29"/>
      <p:bold r:id="rId30"/>
      <p:italic r:id="rId31"/>
      <p:boldItalic r:id="rId32"/>
    </p:embeddedFont>
    <p:embeddedFont>
      <p:font typeface="Rubik"/>
      <p:regular r:id="rId33"/>
      <p:bold r:id="rId34"/>
      <p:italic r:id="rId35"/>
      <p:boldItalic r:id="rId36"/>
    </p:embeddedFont>
    <p:embeddedFont>
      <p:font typeface="Rubik SemiBold"/>
      <p:regular r:id="rId37"/>
      <p:bold r:id="rId38"/>
      <p:italic r:id="rId39"/>
      <p:boldItalic r:id="rId4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ubikSemiBold-boldItalic.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ubikMedium-bold.fntdata"/><Relationship Id="rId25" Type="http://schemas.openxmlformats.org/officeDocument/2006/relationships/font" Target="fonts/RubikMedium-regular.fntdata"/><Relationship Id="rId28" Type="http://schemas.openxmlformats.org/officeDocument/2006/relationships/font" Target="fonts/RubikMedium-boldItalic.fntdata"/><Relationship Id="rId27" Type="http://schemas.openxmlformats.org/officeDocument/2006/relationships/font" Target="fonts/RubikMedium-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ubikLight-regular.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ubikLight-italic.fntdata"/><Relationship Id="rId30" Type="http://schemas.openxmlformats.org/officeDocument/2006/relationships/font" Target="fonts/RubikLight-bold.fntdata"/><Relationship Id="rId11" Type="http://schemas.openxmlformats.org/officeDocument/2006/relationships/slide" Target="slides/slide6.xml"/><Relationship Id="rId33" Type="http://schemas.openxmlformats.org/officeDocument/2006/relationships/font" Target="fonts/Rubik-regular.fntdata"/><Relationship Id="rId10" Type="http://schemas.openxmlformats.org/officeDocument/2006/relationships/slide" Target="slides/slide5.xml"/><Relationship Id="rId32" Type="http://schemas.openxmlformats.org/officeDocument/2006/relationships/font" Target="fonts/RubikLight-boldItalic.fntdata"/><Relationship Id="rId13" Type="http://schemas.openxmlformats.org/officeDocument/2006/relationships/slide" Target="slides/slide8.xml"/><Relationship Id="rId35" Type="http://schemas.openxmlformats.org/officeDocument/2006/relationships/font" Target="fonts/Rubik-italic.fntdata"/><Relationship Id="rId12" Type="http://schemas.openxmlformats.org/officeDocument/2006/relationships/slide" Target="slides/slide7.xml"/><Relationship Id="rId34" Type="http://schemas.openxmlformats.org/officeDocument/2006/relationships/font" Target="fonts/Rubik-bold.fntdata"/><Relationship Id="rId15" Type="http://schemas.openxmlformats.org/officeDocument/2006/relationships/slide" Target="slides/slide10.xml"/><Relationship Id="rId37" Type="http://schemas.openxmlformats.org/officeDocument/2006/relationships/font" Target="fonts/RubikSemiBold-regular.fntdata"/><Relationship Id="rId14" Type="http://schemas.openxmlformats.org/officeDocument/2006/relationships/slide" Target="slides/slide9.xml"/><Relationship Id="rId36" Type="http://schemas.openxmlformats.org/officeDocument/2006/relationships/font" Target="fonts/Rubik-boldItalic.fntdata"/><Relationship Id="rId17" Type="http://schemas.openxmlformats.org/officeDocument/2006/relationships/slide" Target="slides/slide12.xml"/><Relationship Id="rId39" Type="http://schemas.openxmlformats.org/officeDocument/2006/relationships/font" Target="fonts/RubikSemiBold-italic.fntdata"/><Relationship Id="rId16" Type="http://schemas.openxmlformats.org/officeDocument/2006/relationships/slide" Target="slides/slide11.xml"/><Relationship Id="rId38" Type="http://schemas.openxmlformats.org/officeDocument/2006/relationships/font" Target="fonts/RubikSemiBold-bold.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21356d9b0f1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21356d9b0f1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25c2352e44f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25c2352e44f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25d340dfa0d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25d340dfa0d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25d340dfa0d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25d340dfa0d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25d340dfa0d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25d340dfa0d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25d340dfa0d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25d340dfa0d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25d340dfa0d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25d340dfa0d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25d340dfa0d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25d340dfa0d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2200da5092a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2200da5092a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25d340dfa0d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25d340dfa0d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2200da5092a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2200da5092a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2200da5092a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2200da5092a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2200da5092a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2200da5092a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25c2352e44f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25c2352e44f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25c2352e44f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25c2352e44f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25c2352e44f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25c2352e44f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25c2352e44f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25c2352e44f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25c2352e44f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25c2352e44f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25c2352e44f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25c2352e44f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xml"/><Relationship Id="rId3" Type="http://schemas.openxmlformats.org/officeDocument/2006/relationships/image" Target="../media/image19.png"/><Relationship Id="rId4" Type="http://schemas.openxmlformats.org/officeDocument/2006/relationships/image" Target="../media/image2.png"/><Relationship Id="rId5" Type="http://schemas.openxmlformats.org/officeDocument/2006/relationships/image" Target="../media/image1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19.png"/><Relationship Id="rId4" Type="http://schemas.openxmlformats.org/officeDocument/2006/relationships/image" Target="../media/image1.png"/><Relationship Id="rId5" Type="http://schemas.openxmlformats.org/officeDocument/2006/relationships/hyperlink" Target="https://public.tableau.com/app/profile/okkydk/viz/SalesDashboardSnackProduct/Dashboard1" TargetMode="External"/><Relationship Id="rId6" Type="http://schemas.openxmlformats.org/officeDocument/2006/relationships/image" Target="../media/image11.png"/><Relationship Id="rId7"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19.png"/><Relationship Id="rId4" Type="http://schemas.openxmlformats.org/officeDocument/2006/relationships/image" Target="../media/image1.png"/><Relationship Id="rId5" Type="http://schemas.openxmlformats.org/officeDocument/2006/relationships/hyperlink" Target="https://public.tableau.com/app/profile/okkydk/viz/SalesDashboardSnackProduct/Dashboard1" TargetMode="External"/><Relationship Id="rId6" Type="http://schemas.openxmlformats.org/officeDocument/2006/relationships/image" Target="../media/image12.png"/><Relationship Id="rId7"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19.png"/><Relationship Id="rId4" Type="http://schemas.openxmlformats.org/officeDocument/2006/relationships/image" Target="../media/image1.png"/><Relationship Id="rId5" Type="http://schemas.openxmlformats.org/officeDocument/2006/relationships/image" Target="../media/image15.png"/><Relationship Id="rId6" Type="http://schemas.openxmlformats.org/officeDocument/2006/relationships/image" Target="../media/image14.png"/><Relationship Id="rId7"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19.png"/><Relationship Id="rId4" Type="http://schemas.openxmlformats.org/officeDocument/2006/relationships/image" Target="../media/image1.png"/><Relationship Id="rId5" Type="http://schemas.openxmlformats.org/officeDocument/2006/relationships/image" Target="../media/image18.png"/><Relationship Id="rId6"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image" Target="../media/image19.png"/><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image" Target="../media/image19.png"/><Relationship Id="rId4" Type="http://schemas.openxmlformats.org/officeDocument/2006/relationships/image" Target="../media/image1.png"/><Relationship Id="rId5" Type="http://schemas.openxmlformats.org/officeDocument/2006/relationships/image" Target="../media/image21.png"/><Relationship Id="rId6" Type="http://schemas.openxmlformats.org/officeDocument/2006/relationships/image" Target="../media/image2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image" Target="../media/image19.png"/><Relationship Id="rId4" Type="http://schemas.openxmlformats.org/officeDocument/2006/relationships/image" Target="../media/image1.png"/><Relationship Id="rId5" Type="http://schemas.openxmlformats.org/officeDocument/2006/relationships/image" Target="../media/image2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 Id="rId3" Type="http://schemas.openxmlformats.org/officeDocument/2006/relationships/image" Target="../media/image19.png"/><Relationship Id="rId4" Type="http://schemas.openxmlformats.org/officeDocument/2006/relationships/image" Target="../media/image2.png"/><Relationship Id="rId5" Type="http://schemas.openxmlformats.org/officeDocument/2006/relationships/image" Target="../media/image1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 Id="rId3" Type="http://schemas.openxmlformats.org/officeDocument/2006/relationships/image" Target="../media/image19.png"/><Relationship Id="rId4" Type="http://schemas.openxmlformats.org/officeDocument/2006/relationships/hyperlink" Target="https://github.com/OkkyDK/Machine-Learning-Project--Regression-and-Clustering-Models-for-Product-Sales-Analysis" TargetMode="External"/><Relationship Id="rId5" Type="http://schemas.openxmlformats.org/officeDocument/2006/relationships/image" Target="../media/image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 Id="rId3" Type="http://schemas.openxmlformats.org/officeDocument/2006/relationships/image" Target="../media/image19.png"/><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image" Target="../media/image19.png"/><Relationship Id="rId4" Type="http://schemas.openxmlformats.org/officeDocument/2006/relationships/image" Target="../media/image1.png"/><Relationship Id="rId5" Type="http://schemas.openxmlformats.org/officeDocument/2006/relationships/image" Target="../media/image4.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image" Target="../media/image19.png"/><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image" Target="../media/image19.png"/><Relationship Id="rId4" Type="http://schemas.openxmlformats.org/officeDocument/2006/relationships/image" Target="../media/image1.png"/><Relationship Id="rId5"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image" Target="../media/image19.png"/><Relationship Id="rId4" Type="http://schemas.openxmlformats.org/officeDocument/2006/relationships/image" Target="../media/image1.png"/><Relationship Id="rId5"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19.png"/><Relationship Id="rId4" Type="http://schemas.openxmlformats.org/officeDocument/2006/relationships/image" Target="../media/image1.png"/><Relationship Id="rId5"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19.png"/><Relationship Id="rId4" Type="http://schemas.openxmlformats.org/officeDocument/2006/relationships/image" Target="../media/image1.png"/><Relationship Id="rId5"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19.png"/><Relationship Id="rId4" Type="http://schemas.openxmlformats.org/officeDocument/2006/relationships/image" Target="../media/image1.png"/><Relationship Id="rId5" Type="http://schemas.openxmlformats.org/officeDocument/2006/relationships/image" Target="../media/image6.png"/><Relationship Id="rId6" Type="http://schemas.openxmlformats.org/officeDocument/2006/relationships/hyperlink" Target="https://public.tableau.com/app/profile/okkydk/viz/SalesDashboardSnackProduct/Dashboard1"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19.png"/><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19FAB"/>
        </a:solidFill>
      </p:bgPr>
    </p:bg>
    <p:spTree>
      <p:nvGrpSpPr>
        <p:cNvPr id="53" name="Shape 53"/>
        <p:cNvGrpSpPr/>
        <p:nvPr/>
      </p:nvGrpSpPr>
      <p:grpSpPr>
        <a:xfrm>
          <a:off x="0" y="0"/>
          <a:ext cx="0" cy="0"/>
          <a:chOff x="0" y="0"/>
          <a:chExt cx="0" cy="0"/>
        </a:xfrm>
      </p:grpSpPr>
      <p:pic>
        <p:nvPicPr>
          <p:cNvPr id="54" name="Google Shape;54;p13"/>
          <p:cNvPicPr preferRelativeResize="0"/>
          <p:nvPr/>
        </p:nvPicPr>
        <p:blipFill>
          <a:blip r:embed="rId3">
            <a:alphaModFix amt="10000"/>
          </a:blip>
          <a:stretch>
            <a:fillRect/>
          </a:stretch>
        </p:blipFill>
        <p:spPr>
          <a:xfrm>
            <a:off x="0" y="0"/>
            <a:ext cx="9144001" cy="5143501"/>
          </a:xfrm>
          <a:prstGeom prst="rect">
            <a:avLst/>
          </a:prstGeom>
          <a:noFill/>
          <a:ln>
            <a:noFill/>
          </a:ln>
        </p:spPr>
      </p:pic>
      <p:pic>
        <p:nvPicPr>
          <p:cNvPr id="55" name="Google Shape;55;p13"/>
          <p:cNvPicPr preferRelativeResize="0"/>
          <p:nvPr/>
        </p:nvPicPr>
        <p:blipFill rotWithShape="1">
          <a:blip r:embed="rId4">
            <a:alphaModFix/>
          </a:blip>
          <a:srcRect b="0" l="0" r="0" t="0"/>
          <a:stretch/>
        </p:blipFill>
        <p:spPr>
          <a:xfrm>
            <a:off x="349800" y="186500"/>
            <a:ext cx="1399901" cy="541300"/>
          </a:xfrm>
          <a:prstGeom prst="rect">
            <a:avLst/>
          </a:prstGeom>
          <a:noFill/>
          <a:ln>
            <a:noFill/>
          </a:ln>
        </p:spPr>
      </p:pic>
      <p:sp>
        <p:nvSpPr>
          <p:cNvPr id="56" name="Google Shape;56;p13"/>
          <p:cNvSpPr txBox="1"/>
          <p:nvPr/>
        </p:nvSpPr>
        <p:spPr>
          <a:xfrm>
            <a:off x="517900" y="1363700"/>
            <a:ext cx="6382200" cy="1293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l">
              <a:spcBef>
                <a:spcPts val="0"/>
              </a:spcBef>
              <a:spcAft>
                <a:spcPts val="0"/>
              </a:spcAft>
              <a:buNone/>
            </a:pPr>
            <a:r>
              <a:rPr b="1" lang="en" sz="2400">
                <a:solidFill>
                  <a:schemeClr val="lt1"/>
                </a:solidFill>
                <a:latin typeface="Rubik"/>
                <a:ea typeface="Rubik"/>
                <a:cs typeface="Rubik"/>
                <a:sym typeface="Rubik"/>
              </a:rPr>
              <a:t>Machine Learning Project: Regression and Clustering Models for Product Sales Analysis</a:t>
            </a:r>
            <a:endParaRPr sz="2400">
              <a:solidFill>
                <a:schemeClr val="lt1"/>
              </a:solidFill>
              <a:latin typeface="Rubik"/>
              <a:ea typeface="Rubik"/>
              <a:cs typeface="Rubik"/>
              <a:sym typeface="Rubik"/>
            </a:endParaRPr>
          </a:p>
        </p:txBody>
      </p:sp>
      <p:sp>
        <p:nvSpPr>
          <p:cNvPr id="57" name="Google Shape;57;p13"/>
          <p:cNvSpPr txBox="1"/>
          <p:nvPr/>
        </p:nvSpPr>
        <p:spPr>
          <a:xfrm>
            <a:off x="517900" y="2520700"/>
            <a:ext cx="4392000" cy="6156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Rubik SemiBold"/>
                <a:ea typeface="Rubik SemiBold"/>
                <a:cs typeface="Rubik SemiBold"/>
                <a:sym typeface="Rubik SemiBold"/>
              </a:rPr>
              <a:t>Project Based Internship KALBE Nutritionals - Data Scientist</a:t>
            </a:r>
            <a:endParaRPr>
              <a:solidFill>
                <a:schemeClr val="lt1"/>
              </a:solidFill>
              <a:latin typeface="Rubik SemiBold"/>
              <a:ea typeface="Rubik SemiBold"/>
              <a:cs typeface="Rubik SemiBold"/>
              <a:sym typeface="Rubik SemiBold"/>
            </a:endParaRPr>
          </a:p>
        </p:txBody>
      </p:sp>
      <p:sp>
        <p:nvSpPr>
          <p:cNvPr id="58" name="Google Shape;58;p13"/>
          <p:cNvSpPr/>
          <p:nvPr/>
        </p:nvSpPr>
        <p:spPr>
          <a:xfrm>
            <a:off x="6757125" y="-621925"/>
            <a:ext cx="3135000" cy="30510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13"/>
          <p:cNvSpPr txBox="1"/>
          <p:nvPr/>
        </p:nvSpPr>
        <p:spPr>
          <a:xfrm>
            <a:off x="1769125" y="172450"/>
            <a:ext cx="4578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000">
                <a:solidFill>
                  <a:schemeClr val="lt1"/>
                </a:solidFill>
                <a:latin typeface="Rubik SemiBold"/>
                <a:ea typeface="Rubik SemiBold"/>
                <a:cs typeface="Rubik SemiBold"/>
                <a:sym typeface="Rubik SemiBold"/>
              </a:rPr>
              <a:t>X</a:t>
            </a:r>
            <a:endParaRPr sz="3000">
              <a:solidFill>
                <a:schemeClr val="lt1"/>
              </a:solidFill>
              <a:latin typeface="Rubik SemiBold"/>
              <a:ea typeface="Rubik SemiBold"/>
              <a:cs typeface="Rubik SemiBold"/>
              <a:sym typeface="Rubik SemiBold"/>
            </a:endParaRPr>
          </a:p>
        </p:txBody>
      </p:sp>
      <p:sp>
        <p:nvSpPr>
          <p:cNvPr id="60" name="Google Shape;60;p13"/>
          <p:cNvSpPr txBox="1"/>
          <p:nvPr/>
        </p:nvSpPr>
        <p:spPr>
          <a:xfrm>
            <a:off x="517900" y="3090100"/>
            <a:ext cx="4392000" cy="8004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l">
              <a:spcBef>
                <a:spcPts val="0"/>
              </a:spcBef>
              <a:spcAft>
                <a:spcPts val="0"/>
              </a:spcAft>
              <a:buNone/>
            </a:pPr>
            <a:r>
              <a:rPr lang="en" sz="2000">
                <a:solidFill>
                  <a:schemeClr val="lt1"/>
                </a:solidFill>
                <a:latin typeface="Rubik Light"/>
                <a:ea typeface="Rubik Light"/>
                <a:cs typeface="Rubik Light"/>
                <a:sym typeface="Rubik Light"/>
              </a:rPr>
              <a:t>Presented by</a:t>
            </a:r>
            <a:endParaRPr sz="2000">
              <a:solidFill>
                <a:schemeClr val="lt1"/>
              </a:solidFill>
              <a:latin typeface="Rubik Light"/>
              <a:ea typeface="Rubik Light"/>
              <a:cs typeface="Rubik Light"/>
              <a:sym typeface="Rubik Light"/>
            </a:endParaRPr>
          </a:p>
          <a:p>
            <a:pPr indent="0" lvl="0" marL="0" rtl="0" algn="l">
              <a:spcBef>
                <a:spcPts val="0"/>
              </a:spcBef>
              <a:spcAft>
                <a:spcPts val="0"/>
              </a:spcAft>
              <a:buNone/>
            </a:pPr>
            <a:r>
              <a:rPr lang="en" sz="2000">
                <a:solidFill>
                  <a:schemeClr val="lt1"/>
                </a:solidFill>
                <a:latin typeface="Rubik Light"/>
                <a:ea typeface="Rubik Light"/>
                <a:cs typeface="Rubik Light"/>
                <a:sym typeface="Rubik Light"/>
              </a:rPr>
              <a:t>Okky</a:t>
            </a:r>
            <a:endParaRPr sz="2000">
              <a:solidFill>
                <a:schemeClr val="lt1"/>
              </a:solidFill>
              <a:latin typeface="Rubik Light"/>
              <a:ea typeface="Rubik Light"/>
              <a:cs typeface="Rubik Light"/>
              <a:sym typeface="Rubik Light"/>
            </a:endParaRPr>
          </a:p>
        </p:txBody>
      </p:sp>
      <p:pic>
        <p:nvPicPr>
          <p:cNvPr id="61" name="Google Shape;61;p13"/>
          <p:cNvPicPr preferRelativeResize="0"/>
          <p:nvPr/>
        </p:nvPicPr>
        <p:blipFill>
          <a:blip r:embed="rId5">
            <a:alphaModFix/>
          </a:blip>
          <a:stretch>
            <a:fillRect/>
          </a:stretch>
        </p:blipFill>
        <p:spPr>
          <a:xfrm>
            <a:off x="2365050" y="110300"/>
            <a:ext cx="1176030" cy="5694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pic>
        <p:nvPicPr>
          <p:cNvPr id="144" name="Google Shape;144;p22"/>
          <p:cNvPicPr preferRelativeResize="0"/>
          <p:nvPr/>
        </p:nvPicPr>
        <p:blipFill>
          <a:blip r:embed="rId3">
            <a:alphaModFix amt="10000"/>
          </a:blip>
          <a:stretch>
            <a:fillRect/>
          </a:stretch>
        </p:blipFill>
        <p:spPr>
          <a:xfrm>
            <a:off x="0" y="0"/>
            <a:ext cx="9144001" cy="5143501"/>
          </a:xfrm>
          <a:prstGeom prst="rect">
            <a:avLst/>
          </a:prstGeom>
          <a:noFill/>
          <a:ln>
            <a:noFill/>
          </a:ln>
        </p:spPr>
      </p:pic>
      <p:sp>
        <p:nvSpPr>
          <p:cNvPr id="145" name="Google Shape;145;p22"/>
          <p:cNvSpPr txBox="1"/>
          <p:nvPr/>
        </p:nvSpPr>
        <p:spPr>
          <a:xfrm>
            <a:off x="569850" y="96700"/>
            <a:ext cx="7021200" cy="492600"/>
          </a:xfrm>
          <a:prstGeom prst="rect">
            <a:avLst/>
          </a:prstGeom>
          <a:noFill/>
          <a:ln>
            <a:noFill/>
          </a:ln>
          <a:effectLst>
            <a:outerShdw blurRad="57150" rotWithShape="0" algn="bl" dir="2820000" dist="19050">
              <a:srgbClr val="B7B7B7">
                <a:alpha val="86000"/>
              </a:srgbClr>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b="1" lang="en" sz="2000">
                <a:latin typeface="Rubik"/>
                <a:ea typeface="Rubik"/>
                <a:cs typeface="Rubik"/>
                <a:sym typeface="Rubik"/>
              </a:rPr>
              <a:t>Overall Product Sales Forecast</a:t>
            </a:r>
            <a:endParaRPr b="1" sz="2000">
              <a:latin typeface="Rubik"/>
              <a:ea typeface="Rubik"/>
              <a:cs typeface="Rubik"/>
              <a:sym typeface="Rubik"/>
            </a:endParaRPr>
          </a:p>
        </p:txBody>
      </p:sp>
      <p:pic>
        <p:nvPicPr>
          <p:cNvPr id="146" name="Google Shape;146;p22"/>
          <p:cNvPicPr preferRelativeResize="0"/>
          <p:nvPr/>
        </p:nvPicPr>
        <p:blipFill rotWithShape="1">
          <a:blip r:embed="rId4">
            <a:alphaModFix/>
          </a:blip>
          <a:srcRect b="5649" l="0" r="0" t="5658"/>
          <a:stretch/>
        </p:blipFill>
        <p:spPr>
          <a:xfrm>
            <a:off x="7317600" y="185625"/>
            <a:ext cx="1399902" cy="541300"/>
          </a:xfrm>
          <a:prstGeom prst="rect">
            <a:avLst/>
          </a:prstGeom>
          <a:noFill/>
          <a:ln>
            <a:noFill/>
          </a:ln>
        </p:spPr>
      </p:pic>
      <p:sp>
        <p:nvSpPr>
          <p:cNvPr id="147" name="Google Shape;147;p22"/>
          <p:cNvSpPr txBox="1"/>
          <p:nvPr/>
        </p:nvSpPr>
        <p:spPr>
          <a:xfrm>
            <a:off x="7116375" y="4783650"/>
            <a:ext cx="2027400" cy="338700"/>
          </a:xfrm>
          <a:prstGeom prst="rect">
            <a:avLst/>
          </a:prstGeom>
          <a:noFill/>
          <a:ln>
            <a:noFill/>
          </a:ln>
          <a:effectLst>
            <a:outerShdw blurRad="57150" rotWithShape="0" algn="bl" dir="2820000" dist="19050">
              <a:srgbClr val="B7B7B7">
                <a:alpha val="86000"/>
              </a:srgbClr>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lang="en" sz="1000" u="sng">
                <a:solidFill>
                  <a:schemeClr val="hlink"/>
                </a:solidFill>
                <a:latin typeface="Rubik"/>
                <a:ea typeface="Rubik"/>
                <a:cs typeface="Rubik"/>
                <a:sym typeface="Rubik"/>
                <a:hlinkClick r:id="rId5"/>
              </a:rPr>
              <a:t>Link Dashboard here . . .</a:t>
            </a:r>
            <a:endParaRPr sz="1000">
              <a:latin typeface="Rubik"/>
              <a:ea typeface="Rubik"/>
              <a:cs typeface="Rubik"/>
              <a:sym typeface="Rubik"/>
            </a:endParaRPr>
          </a:p>
        </p:txBody>
      </p:sp>
      <p:pic>
        <p:nvPicPr>
          <p:cNvPr id="148" name="Google Shape;148;p22"/>
          <p:cNvPicPr preferRelativeResize="0"/>
          <p:nvPr/>
        </p:nvPicPr>
        <p:blipFill>
          <a:blip r:embed="rId6">
            <a:alphaModFix/>
          </a:blip>
          <a:stretch>
            <a:fillRect/>
          </a:stretch>
        </p:blipFill>
        <p:spPr>
          <a:xfrm>
            <a:off x="569846" y="1030175"/>
            <a:ext cx="3756275" cy="2841875"/>
          </a:xfrm>
          <a:prstGeom prst="rect">
            <a:avLst/>
          </a:prstGeom>
          <a:noFill/>
          <a:ln>
            <a:noFill/>
          </a:ln>
        </p:spPr>
      </p:pic>
      <p:pic>
        <p:nvPicPr>
          <p:cNvPr id="149" name="Google Shape;149;p22"/>
          <p:cNvPicPr preferRelativeResize="0"/>
          <p:nvPr/>
        </p:nvPicPr>
        <p:blipFill>
          <a:blip r:embed="rId7">
            <a:alphaModFix/>
          </a:blip>
          <a:stretch>
            <a:fillRect/>
          </a:stretch>
        </p:blipFill>
        <p:spPr>
          <a:xfrm>
            <a:off x="4464825" y="1069925"/>
            <a:ext cx="4485524" cy="28021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pic>
        <p:nvPicPr>
          <p:cNvPr id="154" name="Google Shape;154;p23"/>
          <p:cNvPicPr preferRelativeResize="0"/>
          <p:nvPr/>
        </p:nvPicPr>
        <p:blipFill>
          <a:blip r:embed="rId3">
            <a:alphaModFix amt="10000"/>
          </a:blip>
          <a:stretch>
            <a:fillRect/>
          </a:stretch>
        </p:blipFill>
        <p:spPr>
          <a:xfrm>
            <a:off x="0" y="0"/>
            <a:ext cx="9144001" cy="5143501"/>
          </a:xfrm>
          <a:prstGeom prst="rect">
            <a:avLst/>
          </a:prstGeom>
          <a:noFill/>
          <a:ln>
            <a:noFill/>
          </a:ln>
        </p:spPr>
      </p:pic>
      <p:sp>
        <p:nvSpPr>
          <p:cNvPr id="155" name="Google Shape;155;p23"/>
          <p:cNvSpPr txBox="1"/>
          <p:nvPr/>
        </p:nvSpPr>
        <p:spPr>
          <a:xfrm>
            <a:off x="569850" y="96700"/>
            <a:ext cx="7021200" cy="492600"/>
          </a:xfrm>
          <a:prstGeom prst="rect">
            <a:avLst/>
          </a:prstGeom>
          <a:noFill/>
          <a:ln>
            <a:noFill/>
          </a:ln>
          <a:effectLst>
            <a:outerShdw blurRad="57150" rotWithShape="0" algn="bl" dir="2820000" dist="19050">
              <a:srgbClr val="B7B7B7">
                <a:alpha val="86000"/>
              </a:srgbClr>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b="1" lang="en" sz="2000">
                <a:latin typeface="Rubik"/>
                <a:ea typeface="Rubik"/>
                <a:cs typeface="Rubik"/>
                <a:sym typeface="Rubik"/>
              </a:rPr>
              <a:t>Tuning Hyper Parameters</a:t>
            </a:r>
            <a:endParaRPr b="1" sz="2000">
              <a:latin typeface="Rubik"/>
              <a:ea typeface="Rubik"/>
              <a:cs typeface="Rubik"/>
              <a:sym typeface="Rubik"/>
            </a:endParaRPr>
          </a:p>
        </p:txBody>
      </p:sp>
      <p:pic>
        <p:nvPicPr>
          <p:cNvPr id="156" name="Google Shape;156;p23"/>
          <p:cNvPicPr preferRelativeResize="0"/>
          <p:nvPr/>
        </p:nvPicPr>
        <p:blipFill rotWithShape="1">
          <a:blip r:embed="rId4">
            <a:alphaModFix/>
          </a:blip>
          <a:srcRect b="5649" l="0" r="0" t="5658"/>
          <a:stretch/>
        </p:blipFill>
        <p:spPr>
          <a:xfrm>
            <a:off x="7317600" y="185625"/>
            <a:ext cx="1399902" cy="541300"/>
          </a:xfrm>
          <a:prstGeom prst="rect">
            <a:avLst/>
          </a:prstGeom>
          <a:noFill/>
          <a:ln>
            <a:noFill/>
          </a:ln>
        </p:spPr>
      </p:pic>
      <p:sp>
        <p:nvSpPr>
          <p:cNvPr id="157" name="Google Shape;157;p23"/>
          <p:cNvSpPr txBox="1"/>
          <p:nvPr/>
        </p:nvSpPr>
        <p:spPr>
          <a:xfrm>
            <a:off x="7116375" y="4783650"/>
            <a:ext cx="2027400" cy="338700"/>
          </a:xfrm>
          <a:prstGeom prst="rect">
            <a:avLst/>
          </a:prstGeom>
          <a:noFill/>
          <a:ln>
            <a:noFill/>
          </a:ln>
          <a:effectLst>
            <a:outerShdw blurRad="57150" rotWithShape="0" algn="bl" dir="2820000" dist="19050">
              <a:srgbClr val="B7B7B7">
                <a:alpha val="86000"/>
              </a:srgbClr>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lang="en" sz="1000" u="sng">
                <a:solidFill>
                  <a:schemeClr val="hlink"/>
                </a:solidFill>
                <a:latin typeface="Rubik"/>
                <a:ea typeface="Rubik"/>
                <a:cs typeface="Rubik"/>
                <a:sym typeface="Rubik"/>
                <a:hlinkClick r:id="rId5"/>
              </a:rPr>
              <a:t>Link Dashboard here . . .</a:t>
            </a:r>
            <a:endParaRPr sz="1000">
              <a:latin typeface="Rubik"/>
              <a:ea typeface="Rubik"/>
              <a:cs typeface="Rubik"/>
              <a:sym typeface="Rubik"/>
            </a:endParaRPr>
          </a:p>
        </p:txBody>
      </p:sp>
      <p:pic>
        <p:nvPicPr>
          <p:cNvPr id="158" name="Google Shape;158;p23"/>
          <p:cNvPicPr preferRelativeResize="0"/>
          <p:nvPr/>
        </p:nvPicPr>
        <p:blipFill>
          <a:blip r:embed="rId6">
            <a:alphaModFix/>
          </a:blip>
          <a:stretch>
            <a:fillRect/>
          </a:stretch>
        </p:blipFill>
        <p:spPr>
          <a:xfrm>
            <a:off x="4386725" y="1151400"/>
            <a:ext cx="4682374" cy="2466026"/>
          </a:xfrm>
          <a:prstGeom prst="rect">
            <a:avLst/>
          </a:prstGeom>
          <a:noFill/>
          <a:ln>
            <a:noFill/>
          </a:ln>
        </p:spPr>
      </p:pic>
      <p:pic>
        <p:nvPicPr>
          <p:cNvPr id="159" name="Google Shape;159;p23"/>
          <p:cNvPicPr preferRelativeResize="0"/>
          <p:nvPr/>
        </p:nvPicPr>
        <p:blipFill>
          <a:blip r:embed="rId7">
            <a:alphaModFix/>
          </a:blip>
          <a:stretch>
            <a:fillRect/>
          </a:stretch>
        </p:blipFill>
        <p:spPr>
          <a:xfrm>
            <a:off x="213275" y="1030175"/>
            <a:ext cx="4001500" cy="30221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pic>
        <p:nvPicPr>
          <p:cNvPr id="164" name="Google Shape;164;p24"/>
          <p:cNvPicPr preferRelativeResize="0"/>
          <p:nvPr/>
        </p:nvPicPr>
        <p:blipFill>
          <a:blip r:embed="rId3">
            <a:alphaModFix amt="10000"/>
          </a:blip>
          <a:stretch>
            <a:fillRect/>
          </a:stretch>
        </p:blipFill>
        <p:spPr>
          <a:xfrm>
            <a:off x="0" y="0"/>
            <a:ext cx="9144001" cy="5143501"/>
          </a:xfrm>
          <a:prstGeom prst="rect">
            <a:avLst/>
          </a:prstGeom>
          <a:noFill/>
          <a:ln>
            <a:noFill/>
          </a:ln>
        </p:spPr>
      </p:pic>
      <p:sp>
        <p:nvSpPr>
          <p:cNvPr id="165" name="Google Shape;165;p24"/>
          <p:cNvSpPr txBox="1"/>
          <p:nvPr/>
        </p:nvSpPr>
        <p:spPr>
          <a:xfrm>
            <a:off x="569850" y="96700"/>
            <a:ext cx="7021200" cy="492600"/>
          </a:xfrm>
          <a:prstGeom prst="rect">
            <a:avLst/>
          </a:prstGeom>
          <a:noFill/>
          <a:ln>
            <a:noFill/>
          </a:ln>
          <a:effectLst>
            <a:outerShdw blurRad="57150" rotWithShape="0" algn="bl" dir="2820000" dist="19050">
              <a:srgbClr val="B7B7B7">
                <a:alpha val="86000"/>
              </a:srgbClr>
            </a:outerShdw>
          </a:effectLst>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b="1" lang="en" sz="2000">
                <a:solidFill>
                  <a:schemeClr val="dk1"/>
                </a:solidFill>
                <a:latin typeface="Rubik"/>
                <a:ea typeface="Rubik"/>
                <a:cs typeface="Rubik"/>
                <a:sym typeface="Rubik"/>
              </a:rPr>
              <a:t>Product Sales Forecast</a:t>
            </a:r>
            <a:endParaRPr b="1" sz="2000">
              <a:latin typeface="Rubik"/>
              <a:ea typeface="Rubik"/>
              <a:cs typeface="Rubik"/>
              <a:sym typeface="Rubik"/>
            </a:endParaRPr>
          </a:p>
        </p:txBody>
      </p:sp>
      <p:pic>
        <p:nvPicPr>
          <p:cNvPr id="166" name="Google Shape;166;p24"/>
          <p:cNvPicPr preferRelativeResize="0"/>
          <p:nvPr/>
        </p:nvPicPr>
        <p:blipFill rotWithShape="1">
          <a:blip r:embed="rId4">
            <a:alphaModFix/>
          </a:blip>
          <a:srcRect b="5649" l="0" r="0" t="5658"/>
          <a:stretch/>
        </p:blipFill>
        <p:spPr>
          <a:xfrm>
            <a:off x="7317600" y="185625"/>
            <a:ext cx="1399902" cy="541300"/>
          </a:xfrm>
          <a:prstGeom prst="rect">
            <a:avLst/>
          </a:prstGeom>
          <a:noFill/>
          <a:ln>
            <a:noFill/>
          </a:ln>
        </p:spPr>
      </p:pic>
      <p:grpSp>
        <p:nvGrpSpPr>
          <p:cNvPr id="167" name="Google Shape;167;p24"/>
          <p:cNvGrpSpPr/>
          <p:nvPr/>
        </p:nvGrpSpPr>
        <p:grpSpPr>
          <a:xfrm>
            <a:off x="408675" y="912784"/>
            <a:ext cx="8249535" cy="3870868"/>
            <a:chOff x="-11" y="366175"/>
            <a:chExt cx="10029829" cy="5164601"/>
          </a:xfrm>
        </p:grpSpPr>
        <p:pic>
          <p:nvPicPr>
            <p:cNvPr id="168" name="Google Shape;168;p24"/>
            <p:cNvPicPr preferRelativeResize="0"/>
            <p:nvPr/>
          </p:nvPicPr>
          <p:blipFill>
            <a:blip r:embed="rId5">
              <a:alphaModFix/>
            </a:blip>
            <a:stretch>
              <a:fillRect/>
            </a:stretch>
          </p:blipFill>
          <p:spPr>
            <a:xfrm>
              <a:off x="-11" y="366175"/>
              <a:ext cx="3402521" cy="5143499"/>
            </a:xfrm>
            <a:prstGeom prst="rect">
              <a:avLst/>
            </a:prstGeom>
            <a:noFill/>
            <a:ln>
              <a:noFill/>
            </a:ln>
          </p:spPr>
        </p:pic>
        <p:pic>
          <p:nvPicPr>
            <p:cNvPr id="169" name="Google Shape;169;p24"/>
            <p:cNvPicPr preferRelativeResize="0"/>
            <p:nvPr/>
          </p:nvPicPr>
          <p:blipFill>
            <a:blip r:embed="rId6">
              <a:alphaModFix/>
            </a:blip>
            <a:stretch>
              <a:fillRect/>
            </a:stretch>
          </p:blipFill>
          <p:spPr>
            <a:xfrm>
              <a:off x="3347688" y="387275"/>
              <a:ext cx="3393650" cy="5143501"/>
            </a:xfrm>
            <a:prstGeom prst="rect">
              <a:avLst/>
            </a:prstGeom>
            <a:noFill/>
            <a:ln>
              <a:noFill/>
            </a:ln>
          </p:spPr>
        </p:pic>
        <p:pic>
          <p:nvPicPr>
            <p:cNvPr id="170" name="Google Shape;170;p24"/>
            <p:cNvPicPr preferRelativeResize="0"/>
            <p:nvPr/>
          </p:nvPicPr>
          <p:blipFill>
            <a:blip r:embed="rId7">
              <a:alphaModFix/>
            </a:blip>
            <a:stretch>
              <a:fillRect/>
            </a:stretch>
          </p:blipFill>
          <p:spPr>
            <a:xfrm>
              <a:off x="6662682" y="387275"/>
              <a:ext cx="3367137" cy="5143501"/>
            </a:xfrm>
            <a:prstGeom prst="rect">
              <a:avLst/>
            </a:prstGeom>
            <a:noFill/>
            <a:ln>
              <a:noFill/>
            </a:ln>
          </p:spPr>
        </p:pic>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pic>
        <p:nvPicPr>
          <p:cNvPr id="175" name="Google Shape;175;p25"/>
          <p:cNvPicPr preferRelativeResize="0"/>
          <p:nvPr/>
        </p:nvPicPr>
        <p:blipFill>
          <a:blip r:embed="rId3">
            <a:alphaModFix amt="10000"/>
          </a:blip>
          <a:stretch>
            <a:fillRect/>
          </a:stretch>
        </p:blipFill>
        <p:spPr>
          <a:xfrm>
            <a:off x="0" y="0"/>
            <a:ext cx="9144001" cy="5143501"/>
          </a:xfrm>
          <a:prstGeom prst="rect">
            <a:avLst/>
          </a:prstGeom>
          <a:noFill/>
          <a:ln>
            <a:noFill/>
          </a:ln>
        </p:spPr>
      </p:pic>
      <p:sp>
        <p:nvSpPr>
          <p:cNvPr id="176" name="Google Shape;176;p25"/>
          <p:cNvSpPr txBox="1"/>
          <p:nvPr/>
        </p:nvSpPr>
        <p:spPr>
          <a:xfrm>
            <a:off x="569850" y="96700"/>
            <a:ext cx="7021200" cy="492600"/>
          </a:xfrm>
          <a:prstGeom prst="rect">
            <a:avLst/>
          </a:prstGeom>
          <a:noFill/>
          <a:ln>
            <a:noFill/>
          </a:ln>
          <a:effectLst>
            <a:outerShdw blurRad="57150" rotWithShape="0" algn="bl" dir="2820000" dist="19050">
              <a:srgbClr val="B7B7B7">
                <a:alpha val="86000"/>
              </a:srgbClr>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b="1" lang="en" sz="2000">
                <a:solidFill>
                  <a:schemeClr val="dk1"/>
                </a:solidFill>
                <a:latin typeface="Rubik"/>
                <a:ea typeface="Rubik"/>
                <a:cs typeface="Rubik"/>
                <a:sym typeface="Rubik"/>
              </a:rPr>
              <a:t>Product Sales Forecast</a:t>
            </a:r>
            <a:endParaRPr b="1" sz="2000">
              <a:latin typeface="Rubik"/>
              <a:ea typeface="Rubik"/>
              <a:cs typeface="Rubik"/>
              <a:sym typeface="Rubik"/>
            </a:endParaRPr>
          </a:p>
        </p:txBody>
      </p:sp>
      <p:pic>
        <p:nvPicPr>
          <p:cNvPr id="177" name="Google Shape;177;p25"/>
          <p:cNvPicPr preferRelativeResize="0"/>
          <p:nvPr/>
        </p:nvPicPr>
        <p:blipFill rotWithShape="1">
          <a:blip r:embed="rId4">
            <a:alphaModFix/>
          </a:blip>
          <a:srcRect b="5649" l="0" r="0" t="5658"/>
          <a:stretch/>
        </p:blipFill>
        <p:spPr>
          <a:xfrm>
            <a:off x="7317600" y="185625"/>
            <a:ext cx="1399902" cy="541300"/>
          </a:xfrm>
          <a:prstGeom prst="rect">
            <a:avLst/>
          </a:prstGeom>
          <a:noFill/>
          <a:ln>
            <a:noFill/>
          </a:ln>
        </p:spPr>
      </p:pic>
      <p:grpSp>
        <p:nvGrpSpPr>
          <p:cNvPr id="178" name="Google Shape;178;p25"/>
          <p:cNvGrpSpPr/>
          <p:nvPr/>
        </p:nvGrpSpPr>
        <p:grpSpPr>
          <a:xfrm>
            <a:off x="1548989" y="726927"/>
            <a:ext cx="5842116" cy="4280936"/>
            <a:chOff x="722245" y="589300"/>
            <a:chExt cx="7137588" cy="5143501"/>
          </a:xfrm>
        </p:grpSpPr>
        <p:pic>
          <p:nvPicPr>
            <p:cNvPr id="179" name="Google Shape;179;p25"/>
            <p:cNvPicPr preferRelativeResize="0"/>
            <p:nvPr/>
          </p:nvPicPr>
          <p:blipFill>
            <a:blip r:embed="rId5">
              <a:alphaModFix/>
            </a:blip>
            <a:stretch>
              <a:fillRect/>
            </a:stretch>
          </p:blipFill>
          <p:spPr>
            <a:xfrm>
              <a:off x="722245" y="589300"/>
              <a:ext cx="3415710" cy="5143501"/>
            </a:xfrm>
            <a:prstGeom prst="rect">
              <a:avLst/>
            </a:prstGeom>
            <a:noFill/>
            <a:ln>
              <a:noFill/>
            </a:ln>
          </p:spPr>
        </p:pic>
        <p:pic>
          <p:nvPicPr>
            <p:cNvPr id="180" name="Google Shape;180;p25"/>
            <p:cNvPicPr preferRelativeResize="0"/>
            <p:nvPr/>
          </p:nvPicPr>
          <p:blipFill>
            <a:blip r:embed="rId6">
              <a:alphaModFix/>
            </a:blip>
            <a:stretch>
              <a:fillRect/>
            </a:stretch>
          </p:blipFill>
          <p:spPr>
            <a:xfrm>
              <a:off x="4523867" y="589300"/>
              <a:ext cx="3335966" cy="5143501"/>
            </a:xfrm>
            <a:prstGeom prst="rect">
              <a:avLst/>
            </a:prstGeom>
            <a:noFill/>
            <a:ln>
              <a:noFill/>
            </a:ln>
          </p:spPr>
        </p:pic>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pic>
        <p:nvPicPr>
          <p:cNvPr id="185" name="Google Shape;185;p26"/>
          <p:cNvPicPr preferRelativeResize="0"/>
          <p:nvPr/>
        </p:nvPicPr>
        <p:blipFill>
          <a:blip r:embed="rId3">
            <a:alphaModFix amt="10000"/>
          </a:blip>
          <a:stretch>
            <a:fillRect/>
          </a:stretch>
        </p:blipFill>
        <p:spPr>
          <a:xfrm>
            <a:off x="0" y="0"/>
            <a:ext cx="9144001" cy="5143501"/>
          </a:xfrm>
          <a:prstGeom prst="rect">
            <a:avLst/>
          </a:prstGeom>
          <a:noFill/>
          <a:ln>
            <a:noFill/>
          </a:ln>
        </p:spPr>
      </p:pic>
      <p:sp>
        <p:nvSpPr>
          <p:cNvPr id="186" name="Google Shape;186;p26"/>
          <p:cNvSpPr txBox="1"/>
          <p:nvPr/>
        </p:nvSpPr>
        <p:spPr>
          <a:xfrm>
            <a:off x="340500" y="1899838"/>
            <a:ext cx="8463000" cy="631200"/>
          </a:xfrm>
          <a:prstGeom prst="rect">
            <a:avLst/>
          </a:prstGeom>
          <a:noFill/>
          <a:ln>
            <a:noFill/>
          </a:ln>
          <a:effectLst>
            <a:outerShdw blurRad="57150" rotWithShape="0" algn="bl" dir="2820000" dist="19050">
              <a:srgbClr val="B7B7B7">
                <a:alpha val="86000"/>
              </a:srgbClr>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b="1" lang="en" sz="2900">
                <a:solidFill>
                  <a:schemeClr val="dk1"/>
                </a:solidFill>
                <a:latin typeface="Rubik"/>
                <a:ea typeface="Rubik"/>
                <a:cs typeface="Rubik"/>
                <a:sym typeface="Rubik"/>
              </a:rPr>
              <a:t>Machine Learning Clustering (KMeans)</a:t>
            </a:r>
            <a:endParaRPr b="1" sz="5000">
              <a:latin typeface="Rubik"/>
              <a:ea typeface="Rubik"/>
              <a:cs typeface="Rubik"/>
              <a:sym typeface="Rubik"/>
            </a:endParaRPr>
          </a:p>
        </p:txBody>
      </p:sp>
      <p:pic>
        <p:nvPicPr>
          <p:cNvPr id="187" name="Google Shape;187;p26"/>
          <p:cNvPicPr preferRelativeResize="0"/>
          <p:nvPr/>
        </p:nvPicPr>
        <p:blipFill rotWithShape="1">
          <a:blip r:embed="rId4">
            <a:alphaModFix/>
          </a:blip>
          <a:srcRect b="5649" l="0" r="0" t="5658"/>
          <a:stretch/>
        </p:blipFill>
        <p:spPr>
          <a:xfrm>
            <a:off x="7317600" y="185625"/>
            <a:ext cx="1399902" cy="541300"/>
          </a:xfrm>
          <a:prstGeom prst="rect">
            <a:avLst/>
          </a:prstGeom>
          <a:noFill/>
          <a:ln>
            <a:noFill/>
          </a:ln>
        </p:spPr>
      </p:pic>
      <p:sp>
        <p:nvSpPr>
          <p:cNvPr id="188" name="Google Shape;188;p26"/>
          <p:cNvSpPr txBox="1"/>
          <p:nvPr/>
        </p:nvSpPr>
        <p:spPr>
          <a:xfrm>
            <a:off x="340500" y="2843463"/>
            <a:ext cx="8376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Rubik"/>
                <a:ea typeface="Rubik"/>
                <a:cs typeface="Rubik"/>
                <a:sym typeface="Rubik"/>
              </a:rPr>
              <a:t>Create a machine learning model to grouping </a:t>
            </a:r>
            <a:r>
              <a:rPr lang="en">
                <a:latin typeface="Rubik"/>
                <a:ea typeface="Rubik"/>
                <a:cs typeface="Rubik"/>
                <a:sym typeface="Rubik"/>
              </a:rPr>
              <a:t>customers with similars behaviours.</a:t>
            </a:r>
            <a:endParaRPr>
              <a:latin typeface="Rubik"/>
              <a:ea typeface="Rubik"/>
              <a:cs typeface="Rubik"/>
              <a:sym typeface="Rubik"/>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pic>
        <p:nvPicPr>
          <p:cNvPr id="193" name="Google Shape;193;p27"/>
          <p:cNvPicPr preferRelativeResize="0"/>
          <p:nvPr/>
        </p:nvPicPr>
        <p:blipFill>
          <a:blip r:embed="rId3">
            <a:alphaModFix amt="10000"/>
          </a:blip>
          <a:stretch>
            <a:fillRect/>
          </a:stretch>
        </p:blipFill>
        <p:spPr>
          <a:xfrm>
            <a:off x="0" y="0"/>
            <a:ext cx="9144001" cy="5143501"/>
          </a:xfrm>
          <a:prstGeom prst="rect">
            <a:avLst/>
          </a:prstGeom>
          <a:noFill/>
          <a:ln>
            <a:noFill/>
          </a:ln>
        </p:spPr>
      </p:pic>
      <p:sp>
        <p:nvSpPr>
          <p:cNvPr id="194" name="Google Shape;194;p27"/>
          <p:cNvSpPr txBox="1"/>
          <p:nvPr/>
        </p:nvSpPr>
        <p:spPr>
          <a:xfrm>
            <a:off x="569850" y="96700"/>
            <a:ext cx="7021200" cy="492600"/>
          </a:xfrm>
          <a:prstGeom prst="rect">
            <a:avLst/>
          </a:prstGeom>
          <a:noFill/>
          <a:ln>
            <a:noFill/>
          </a:ln>
          <a:effectLst>
            <a:outerShdw blurRad="57150" rotWithShape="0" algn="bl" dir="2820000" dist="19050">
              <a:srgbClr val="B7B7B7">
                <a:alpha val="86000"/>
              </a:srgbClr>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b="1" lang="en" sz="2000">
                <a:solidFill>
                  <a:schemeClr val="dk1"/>
                </a:solidFill>
                <a:latin typeface="Rubik"/>
                <a:ea typeface="Rubik"/>
                <a:cs typeface="Rubik"/>
                <a:sym typeface="Rubik"/>
              </a:rPr>
              <a:t>Clustering</a:t>
            </a:r>
            <a:endParaRPr b="1" sz="2000">
              <a:latin typeface="Rubik"/>
              <a:ea typeface="Rubik"/>
              <a:cs typeface="Rubik"/>
              <a:sym typeface="Rubik"/>
            </a:endParaRPr>
          </a:p>
        </p:txBody>
      </p:sp>
      <p:pic>
        <p:nvPicPr>
          <p:cNvPr id="195" name="Google Shape;195;p27"/>
          <p:cNvPicPr preferRelativeResize="0"/>
          <p:nvPr/>
        </p:nvPicPr>
        <p:blipFill rotWithShape="1">
          <a:blip r:embed="rId4">
            <a:alphaModFix/>
          </a:blip>
          <a:srcRect b="5649" l="0" r="0" t="5658"/>
          <a:stretch/>
        </p:blipFill>
        <p:spPr>
          <a:xfrm>
            <a:off x="7317600" y="185625"/>
            <a:ext cx="1399902" cy="541300"/>
          </a:xfrm>
          <a:prstGeom prst="rect">
            <a:avLst/>
          </a:prstGeom>
          <a:noFill/>
          <a:ln>
            <a:noFill/>
          </a:ln>
        </p:spPr>
      </p:pic>
      <p:pic>
        <p:nvPicPr>
          <p:cNvPr id="196" name="Google Shape;196;p27"/>
          <p:cNvPicPr preferRelativeResize="0"/>
          <p:nvPr/>
        </p:nvPicPr>
        <p:blipFill>
          <a:blip r:embed="rId5">
            <a:alphaModFix/>
          </a:blip>
          <a:stretch>
            <a:fillRect/>
          </a:stretch>
        </p:blipFill>
        <p:spPr>
          <a:xfrm>
            <a:off x="281650" y="984725"/>
            <a:ext cx="4197774" cy="3432475"/>
          </a:xfrm>
          <a:prstGeom prst="rect">
            <a:avLst/>
          </a:prstGeom>
          <a:noFill/>
          <a:ln>
            <a:noFill/>
          </a:ln>
        </p:spPr>
      </p:pic>
      <p:pic>
        <p:nvPicPr>
          <p:cNvPr id="197" name="Google Shape;197;p27"/>
          <p:cNvPicPr preferRelativeResize="0"/>
          <p:nvPr/>
        </p:nvPicPr>
        <p:blipFill>
          <a:blip r:embed="rId6">
            <a:alphaModFix/>
          </a:blip>
          <a:stretch>
            <a:fillRect/>
          </a:stretch>
        </p:blipFill>
        <p:spPr>
          <a:xfrm>
            <a:off x="4790700" y="984725"/>
            <a:ext cx="4140026" cy="33947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pic>
        <p:nvPicPr>
          <p:cNvPr id="202" name="Google Shape;202;p28"/>
          <p:cNvPicPr preferRelativeResize="0"/>
          <p:nvPr/>
        </p:nvPicPr>
        <p:blipFill>
          <a:blip r:embed="rId3">
            <a:alphaModFix amt="10000"/>
          </a:blip>
          <a:stretch>
            <a:fillRect/>
          </a:stretch>
        </p:blipFill>
        <p:spPr>
          <a:xfrm>
            <a:off x="0" y="0"/>
            <a:ext cx="9144001" cy="5143501"/>
          </a:xfrm>
          <a:prstGeom prst="rect">
            <a:avLst/>
          </a:prstGeom>
          <a:noFill/>
          <a:ln>
            <a:noFill/>
          </a:ln>
        </p:spPr>
      </p:pic>
      <p:sp>
        <p:nvSpPr>
          <p:cNvPr id="203" name="Google Shape;203;p28"/>
          <p:cNvSpPr txBox="1"/>
          <p:nvPr/>
        </p:nvSpPr>
        <p:spPr>
          <a:xfrm>
            <a:off x="569850" y="96700"/>
            <a:ext cx="7021200" cy="492600"/>
          </a:xfrm>
          <a:prstGeom prst="rect">
            <a:avLst/>
          </a:prstGeom>
          <a:noFill/>
          <a:ln>
            <a:noFill/>
          </a:ln>
          <a:effectLst>
            <a:outerShdw blurRad="57150" rotWithShape="0" algn="bl" dir="2820000" dist="19050">
              <a:srgbClr val="B7B7B7">
                <a:alpha val="86000"/>
              </a:srgbClr>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b="1" lang="en" sz="2000">
                <a:solidFill>
                  <a:schemeClr val="dk1"/>
                </a:solidFill>
                <a:latin typeface="Rubik"/>
                <a:ea typeface="Rubik"/>
                <a:cs typeface="Rubik"/>
                <a:sym typeface="Rubik"/>
              </a:rPr>
              <a:t>Result</a:t>
            </a:r>
            <a:endParaRPr b="1" sz="2000">
              <a:latin typeface="Rubik"/>
              <a:ea typeface="Rubik"/>
              <a:cs typeface="Rubik"/>
              <a:sym typeface="Rubik"/>
            </a:endParaRPr>
          </a:p>
        </p:txBody>
      </p:sp>
      <p:pic>
        <p:nvPicPr>
          <p:cNvPr id="204" name="Google Shape;204;p28"/>
          <p:cNvPicPr preferRelativeResize="0"/>
          <p:nvPr/>
        </p:nvPicPr>
        <p:blipFill rotWithShape="1">
          <a:blip r:embed="rId4">
            <a:alphaModFix/>
          </a:blip>
          <a:srcRect b="5649" l="0" r="0" t="5658"/>
          <a:stretch/>
        </p:blipFill>
        <p:spPr>
          <a:xfrm>
            <a:off x="7317600" y="185625"/>
            <a:ext cx="1399902" cy="541300"/>
          </a:xfrm>
          <a:prstGeom prst="rect">
            <a:avLst/>
          </a:prstGeom>
          <a:noFill/>
          <a:ln>
            <a:noFill/>
          </a:ln>
        </p:spPr>
      </p:pic>
      <p:pic>
        <p:nvPicPr>
          <p:cNvPr id="205" name="Google Shape;205;p28"/>
          <p:cNvPicPr preferRelativeResize="0"/>
          <p:nvPr/>
        </p:nvPicPr>
        <p:blipFill>
          <a:blip r:embed="rId5">
            <a:alphaModFix/>
          </a:blip>
          <a:stretch>
            <a:fillRect/>
          </a:stretch>
        </p:blipFill>
        <p:spPr>
          <a:xfrm>
            <a:off x="364950" y="530025"/>
            <a:ext cx="5419750" cy="4235499"/>
          </a:xfrm>
          <a:prstGeom prst="rect">
            <a:avLst/>
          </a:prstGeom>
          <a:noFill/>
          <a:ln>
            <a:noFill/>
          </a:ln>
        </p:spPr>
      </p:pic>
      <p:sp>
        <p:nvSpPr>
          <p:cNvPr id="206" name="Google Shape;206;p28"/>
          <p:cNvSpPr txBox="1"/>
          <p:nvPr/>
        </p:nvSpPr>
        <p:spPr>
          <a:xfrm>
            <a:off x="6099575" y="1200650"/>
            <a:ext cx="2846100" cy="353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ubik"/>
                <a:ea typeface="Rubik"/>
                <a:cs typeface="Rubik"/>
                <a:sym typeface="Rubik"/>
              </a:rPr>
              <a:t>From the clustering process using the k-means method and the pairplot, it can be concluded that the optimal number of clusters is 2 clusters, with the first cluster characterized by customers with lower quantities, transactions, and total transaction amounts compared to the second cluster.</a:t>
            </a:r>
            <a:endParaRPr>
              <a:latin typeface="Rubik"/>
              <a:ea typeface="Rubik"/>
              <a:cs typeface="Rubik"/>
              <a:sym typeface="Rubik"/>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19FAB"/>
        </a:solidFill>
      </p:bgPr>
    </p:bg>
    <p:spTree>
      <p:nvGrpSpPr>
        <p:cNvPr id="210" name="Shape 210"/>
        <p:cNvGrpSpPr/>
        <p:nvPr/>
      </p:nvGrpSpPr>
      <p:grpSpPr>
        <a:xfrm>
          <a:off x="0" y="0"/>
          <a:ext cx="0" cy="0"/>
          <a:chOff x="0" y="0"/>
          <a:chExt cx="0" cy="0"/>
        </a:xfrm>
      </p:grpSpPr>
      <p:pic>
        <p:nvPicPr>
          <p:cNvPr id="211" name="Google Shape;211;p29"/>
          <p:cNvPicPr preferRelativeResize="0"/>
          <p:nvPr/>
        </p:nvPicPr>
        <p:blipFill>
          <a:blip r:embed="rId3">
            <a:alphaModFix amt="10000"/>
          </a:blip>
          <a:stretch>
            <a:fillRect/>
          </a:stretch>
        </p:blipFill>
        <p:spPr>
          <a:xfrm>
            <a:off x="0" y="0"/>
            <a:ext cx="9144001" cy="5143501"/>
          </a:xfrm>
          <a:prstGeom prst="rect">
            <a:avLst/>
          </a:prstGeom>
          <a:noFill/>
          <a:ln>
            <a:noFill/>
          </a:ln>
        </p:spPr>
      </p:pic>
      <p:pic>
        <p:nvPicPr>
          <p:cNvPr id="212" name="Google Shape;212;p29"/>
          <p:cNvPicPr preferRelativeResize="0"/>
          <p:nvPr/>
        </p:nvPicPr>
        <p:blipFill rotWithShape="1">
          <a:blip r:embed="rId4">
            <a:alphaModFix/>
          </a:blip>
          <a:srcRect b="0" l="0" r="0" t="0"/>
          <a:stretch/>
        </p:blipFill>
        <p:spPr>
          <a:xfrm>
            <a:off x="2895425" y="4262625"/>
            <a:ext cx="1399901" cy="541300"/>
          </a:xfrm>
          <a:prstGeom prst="rect">
            <a:avLst/>
          </a:prstGeom>
          <a:noFill/>
          <a:ln>
            <a:noFill/>
          </a:ln>
        </p:spPr>
      </p:pic>
      <p:sp>
        <p:nvSpPr>
          <p:cNvPr id="213" name="Google Shape;213;p29"/>
          <p:cNvSpPr txBox="1"/>
          <p:nvPr/>
        </p:nvSpPr>
        <p:spPr>
          <a:xfrm>
            <a:off x="2376000" y="1939850"/>
            <a:ext cx="4392000" cy="8772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b="1" lang="en" sz="4500">
                <a:solidFill>
                  <a:schemeClr val="lt1"/>
                </a:solidFill>
                <a:latin typeface="Rubik"/>
                <a:ea typeface="Rubik"/>
                <a:cs typeface="Rubik"/>
                <a:sym typeface="Rubik"/>
              </a:rPr>
              <a:t>Thank You</a:t>
            </a:r>
            <a:endParaRPr sz="2000">
              <a:solidFill>
                <a:schemeClr val="lt1"/>
              </a:solidFill>
              <a:latin typeface="Rubik"/>
              <a:ea typeface="Rubik"/>
              <a:cs typeface="Rubik"/>
              <a:sym typeface="Rubik"/>
            </a:endParaRPr>
          </a:p>
        </p:txBody>
      </p:sp>
      <p:sp>
        <p:nvSpPr>
          <p:cNvPr id="214" name="Google Shape;214;p29"/>
          <p:cNvSpPr txBox="1"/>
          <p:nvPr/>
        </p:nvSpPr>
        <p:spPr>
          <a:xfrm>
            <a:off x="4314750" y="4248575"/>
            <a:ext cx="4578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000">
                <a:solidFill>
                  <a:schemeClr val="lt1"/>
                </a:solidFill>
                <a:latin typeface="Rubik SemiBold"/>
                <a:ea typeface="Rubik SemiBold"/>
                <a:cs typeface="Rubik SemiBold"/>
                <a:sym typeface="Rubik SemiBold"/>
              </a:rPr>
              <a:t>X</a:t>
            </a:r>
            <a:endParaRPr sz="3000">
              <a:solidFill>
                <a:schemeClr val="lt1"/>
              </a:solidFill>
              <a:latin typeface="Rubik SemiBold"/>
              <a:ea typeface="Rubik SemiBold"/>
              <a:cs typeface="Rubik SemiBold"/>
              <a:sym typeface="Rubik SemiBold"/>
            </a:endParaRPr>
          </a:p>
        </p:txBody>
      </p:sp>
      <p:pic>
        <p:nvPicPr>
          <p:cNvPr id="215" name="Google Shape;215;p29"/>
          <p:cNvPicPr preferRelativeResize="0"/>
          <p:nvPr/>
        </p:nvPicPr>
        <p:blipFill>
          <a:blip r:embed="rId5">
            <a:alphaModFix/>
          </a:blip>
          <a:stretch>
            <a:fillRect/>
          </a:stretch>
        </p:blipFill>
        <p:spPr>
          <a:xfrm>
            <a:off x="4848738" y="4248575"/>
            <a:ext cx="1176030" cy="5694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pic>
        <p:nvPicPr>
          <p:cNvPr id="220" name="Google Shape;220;p30"/>
          <p:cNvPicPr preferRelativeResize="0"/>
          <p:nvPr/>
        </p:nvPicPr>
        <p:blipFill>
          <a:blip r:embed="rId3">
            <a:alphaModFix amt="10000"/>
          </a:blip>
          <a:stretch>
            <a:fillRect/>
          </a:stretch>
        </p:blipFill>
        <p:spPr>
          <a:xfrm>
            <a:off x="0" y="0"/>
            <a:ext cx="9144001" cy="5143501"/>
          </a:xfrm>
          <a:prstGeom prst="rect">
            <a:avLst/>
          </a:prstGeom>
          <a:noFill/>
          <a:ln>
            <a:noFill/>
          </a:ln>
        </p:spPr>
      </p:pic>
      <p:sp>
        <p:nvSpPr>
          <p:cNvPr id="221" name="Google Shape;221;p30"/>
          <p:cNvSpPr txBox="1"/>
          <p:nvPr/>
        </p:nvSpPr>
        <p:spPr>
          <a:xfrm>
            <a:off x="340500" y="1899838"/>
            <a:ext cx="8463000" cy="877200"/>
          </a:xfrm>
          <a:prstGeom prst="rect">
            <a:avLst/>
          </a:prstGeom>
          <a:noFill/>
          <a:ln>
            <a:noFill/>
          </a:ln>
          <a:effectLst>
            <a:outerShdw blurRad="57150" rotWithShape="0" algn="bl" dir="2820000" dist="19050">
              <a:srgbClr val="B7B7B7">
                <a:alpha val="86000"/>
              </a:srgbClr>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b="1" lang="en" sz="4500">
                <a:latin typeface="Rubik"/>
                <a:ea typeface="Rubik"/>
                <a:cs typeface="Rubik"/>
                <a:sym typeface="Rubik"/>
              </a:rPr>
              <a:t>Github : </a:t>
            </a:r>
            <a:r>
              <a:rPr b="1" lang="en" sz="4500" u="sng">
                <a:solidFill>
                  <a:schemeClr val="hlink"/>
                </a:solidFill>
                <a:latin typeface="Rubik"/>
                <a:ea typeface="Rubik"/>
                <a:cs typeface="Rubik"/>
                <a:sym typeface="Rubik"/>
                <a:hlinkClick r:id="rId4"/>
              </a:rPr>
              <a:t>OkkyDK</a:t>
            </a:r>
            <a:endParaRPr b="1" sz="4500">
              <a:latin typeface="Rubik"/>
              <a:ea typeface="Rubik"/>
              <a:cs typeface="Rubik"/>
              <a:sym typeface="Rubik"/>
            </a:endParaRPr>
          </a:p>
        </p:txBody>
      </p:sp>
      <p:pic>
        <p:nvPicPr>
          <p:cNvPr id="222" name="Google Shape;222;p30"/>
          <p:cNvPicPr preferRelativeResize="0"/>
          <p:nvPr/>
        </p:nvPicPr>
        <p:blipFill rotWithShape="1">
          <a:blip r:embed="rId5">
            <a:alphaModFix/>
          </a:blip>
          <a:srcRect b="5649" l="0" r="0" t="5658"/>
          <a:stretch/>
        </p:blipFill>
        <p:spPr>
          <a:xfrm>
            <a:off x="7317600" y="185625"/>
            <a:ext cx="1399902" cy="5413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pic>
        <p:nvPicPr>
          <p:cNvPr id="227" name="Google Shape;227;p31"/>
          <p:cNvPicPr preferRelativeResize="0"/>
          <p:nvPr/>
        </p:nvPicPr>
        <p:blipFill>
          <a:blip r:embed="rId3">
            <a:alphaModFix amt="10000"/>
          </a:blip>
          <a:stretch>
            <a:fillRect/>
          </a:stretch>
        </p:blipFill>
        <p:spPr>
          <a:xfrm>
            <a:off x="0" y="0"/>
            <a:ext cx="9144001" cy="5143501"/>
          </a:xfrm>
          <a:prstGeom prst="rect">
            <a:avLst/>
          </a:prstGeom>
          <a:noFill/>
          <a:ln>
            <a:noFill/>
          </a:ln>
        </p:spPr>
      </p:pic>
      <p:sp>
        <p:nvSpPr>
          <p:cNvPr id="228" name="Google Shape;228;p31"/>
          <p:cNvSpPr txBox="1"/>
          <p:nvPr/>
        </p:nvSpPr>
        <p:spPr>
          <a:xfrm>
            <a:off x="340500" y="1899838"/>
            <a:ext cx="8463000" cy="954300"/>
          </a:xfrm>
          <a:prstGeom prst="rect">
            <a:avLst/>
          </a:prstGeom>
          <a:noFill/>
          <a:ln>
            <a:noFill/>
          </a:ln>
          <a:effectLst>
            <a:outerShdw blurRad="57150" rotWithShape="0" algn="bl" dir="2820000" dist="19050">
              <a:srgbClr val="B7B7B7">
                <a:alpha val="86000"/>
              </a:srgbClr>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b="1" lang="en" sz="5000">
                <a:latin typeface="Rubik"/>
                <a:ea typeface="Rubik"/>
                <a:cs typeface="Rubik"/>
                <a:sym typeface="Rubik"/>
              </a:rPr>
              <a:t>Video Presentation Here</a:t>
            </a:r>
            <a:endParaRPr b="1" sz="5000">
              <a:latin typeface="Rubik"/>
              <a:ea typeface="Rubik"/>
              <a:cs typeface="Rubik"/>
              <a:sym typeface="Rubik"/>
            </a:endParaRPr>
          </a:p>
        </p:txBody>
      </p:sp>
      <p:pic>
        <p:nvPicPr>
          <p:cNvPr id="229" name="Google Shape;229;p31"/>
          <p:cNvPicPr preferRelativeResize="0"/>
          <p:nvPr/>
        </p:nvPicPr>
        <p:blipFill rotWithShape="1">
          <a:blip r:embed="rId4">
            <a:alphaModFix/>
          </a:blip>
          <a:srcRect b="5649" l="0" r="0" t="5658"/>
          <a:stretch/>
        </p:blipFill>
        <p:spPr>
          <a:xfrm>
            <a:off x="7317600" y="185625"/>
            <a:ext cx="1399902" cy="541300"/>
          </a:xfrm>
          <a:prstGeom prst="rect">
            <a:avLst/>
          </a:prstGeom>
          <a:noFill/>
          <a:ln>
            <a:noFill/>
          </a:ln>
        </p:spPr>
      </p:pic>
      <p:sp>
        <p:nvSpPr>
          <p:cNvPr id="230" name="Google Shape;230;p31"/>
          <p:cNvSpPr txBox="1"/>
          <p:nvPr/>
        </p:nvSpPr>
        <p:spPr>
          <a:xfrm>
            <a:off x="340500" y="2843463"/>
            <a:ext cx="8376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Rubik"/>
                <a:ea typeface="Rubik"/>
                <a:cs typeface="Rubik"/>
                <a:sym typeface="Rubik"/>
              </a:rPr>
              <a:t>Please insert your link video here (You can upload the video on YouTube or Google Drive first)!</a:t>
            </a:r>
            <a:endParaRPr>
              <a:latin typeface="Rubik"/>
              <a:ea typeface="Rubik"/>
              <a:cs typeface="Rubik"/>
              <a:sym typeface="Rubik"/>
            </a:endParaRPr>
          </a:p>
        </p:txBody>
      </p:sp>
      <p:pic>
        <p:nvPicPr>
          <p:cNvPr id="231" name="Google Shape;231;p31"/>
          <p:cNvPicPr preferRelativeResize="0"/>
          <p:nvPr/>
        </p:nvPicPr>
        <p:blipFill>
          <a:blip r:embed="rId3">
            <a:alphaModFix amt="10000"/>
          </a:blip>
          <a:stretch>
            <a:fillRect/>
          </a:stretch>
        </p:blipFill>
        <p:spPr>
          <a:xfrm>
            <a:off x="0" y="0"/>
            <a:ext cx="9144001" cy="514350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pic>
        <p:nvPicPr>
          <p:cNvPr id="66" name="Google Shape;66;p14"/>
          <p:cNvPicPr preferRelativeResize="0"/>
          <p:nvPr/>
        </p:nvPicPr>
        <p:blipFill>
          <a:blip r:embed="rId3">
            <a:alphaModFix amt="10000"/>
          </a:blip>
          <a:stretch>
            <a:fillRect/>
          </a:stretch>
        </p:blipFill>
        <p:spPr>
          <a:xfrm>
            <a:off x="0" y="0"/>
            <a:ext cx="9144001" cy="5143501"/>
          </a:xfrm>
          <a:prstGeom prst="rect">
            <a:avLst/>
          </a:prstGeom>
          <a:noFill/>
          <a:ln>
            <a:noFill/>
          </a:ln>
        </p:spPr>
      </p:pic>
      <p:pic>
        <p:nvPicPr>
          <p:cNvPr id="67" name="Google Shape;67;p14"/>
          <p:cNvPicPr preferRelativeResize="0"/>
          <p:nvPr/>
        </p:nvPicPr>
        <p:blipFill rotWithShape="1">
          <a:blip r:embed="rId4">
            <a:alphaModFix/>
          </a:blip>
          <a:srcRect b="5649" l="0" r="0" t="5658"/>
          <a:stretch/>
        </p:blipFill>
        <p:spPr>
          <a:xfrm>
            <a:off x="7317600" y="185625"/>
            <a:ext cx="1399902" cy="541300"/>
          </a:xfrm>
          <a:prstGeom prst="rect">
            <a:avLst/>
          </a:prstGeom>
          <a:noFill/>
          <a:ln>
            <a:noFill/>
          </a:ln>
        </p:spPr>
      </p:pic>
      <p:sp>
        <p:nvSpPr>
          <p:cNvPr id="68" name="Google Shape;68;p14"/>
          <p:cNvSpPr/>
          <p:nvPr/>
        </p:nvSpPr>
        <p:spPr>
          <a:xfrm>
            <a:off x="0" y="0"/>
            <a:ext cx="4572000" cy="5143500"/>
          </a:xfrm>
          <a:prstGeom prst="rect">
            <a:avLst/>
          </a:prstGeom>
          <a:solidFill>
            <a:srgbClr val="019FAB">
              <a:alpha val="484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14"/>
          <p:cNvSpPr/>
          <p:nvPr/>
        </p:nvSpPr>
        <p:spPr>
          <a:xfrm>
            <a:off x="537850" y="470625"/>
            <a:ext cx="1899300" cy="18489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ubik Medium"/>
              <a:ea typeface="Rubik Medium"/>
              <a:cs typeface="Rubik Medium"/>
              <a:sym typeface="Rubik Medium"/>
            </a:endParaRPr>
          </a:p>
        </p:txBody>
      </p:sp>
      <p:sp>
        <p:nvSpPr>
          <p:cNvPr id="70" name="Google Shape;70;p14"/>
          <p:cNvSpPr txBox="1"/>
          <p:nvPr/>
        </p:nvSpPr>
        <p:spPr>
          <a:xfrm>
            <a:off x="2528250" y="840975"/>
            <a:ext cx="2001600" cy="1339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500">
                <a:latin typeface="Rubik SemiBold"/>
                <a:ea typeface="Rubik SemiBold"/>
                <a:cs typeface="Rubik SemiBold"/>
                <a:sym typeface="Rubik SemiBold"/>
              </a:rPr>
              <a:t>Okky Darmawan Kostidjan</a:t>
            </a:r>
            <a:endParaRPr sz="2500">
              <a:latin typeface="Rubik SemiBold"/>
              <a:ea typeface="Rubik SemiBold"/>
              <a:cs typeface="Rubik SemiBold"/>
              <a:sym typeface="Rubik SemiBold"/>
            </a:endParaRPr>
          </a:p>
        </p:txBody>
      </p:sp>
      <p:sp>
        <p:nvSpPr>
          <p:cNvPr id="71" name="Google Shape;71;p14"/>
          <p:cNvSpPr txBox="1"/>
          <p:nvPr/>
        </p:nvSpPr>
        <p:spPr>
          <a:xfrm>
            <a:off x="537850" y="2571750"/>
            <a:ext cx="35046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latin typeface="Rubik SemiBold"/>
                <a:ea typeface="Rubik SemiBold"/>
                <a:cs typeface="Rubik SemiBold"/>
                <a:sym typeface="Rubik SemiBold"/>
              </a:rPr>
              <a:t>About You</a:t>
            </a:r>
            <a:endParaRPr sz="2000">
              <a:latin typeface="Rubik SemiBold"/>
              <a:ea typeface="Rubik SemiBold"/>
              <a:cs typeface="Rubik SemiBold"/>
              <a:sym typeface="Rubik SemiBold"/>
            </a:endParaRPr>
          </a:p>
        </p:txBody>
      </p:sp>
      <p:sp>
        <p:nvSpPr>
          <p:cNvPr id="72" name="Google Shape;72;p14"/>
          <p:cNvSpPr txBox="1"/>
          <p:nvPr/>
        </p:nvSpPr>
        <p:spPr>
          <a:xfrm>
            <a:off x="4839825" y="610688"/>
            <a:ext cx="37401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sz="2000">
                <a:latin typeface="Rubik SemiBold"/>
                <a:ea typeface="Rubik SemiBold"/>
                <a:cs typeface="Rubik SemiBold"/>
                <a:sym typeface="Rubik SemiBold"/>
              </a:rPr>
              <a:t>Machine Learning</a:t>
            </a:r>
            <a:endParaRPr sz="2000">
              <a:latin typeface="Rubik SemiBold"/>
              <a:ea typeface="Rubik SemiBold"/>
              <a:cs typeface="Rubik SemiBold"/>
              <a:sym typeface="Rubik SemiBold"/>
            </a:endParaRPr>
          </a:p>
          <a:p>
            <a:pPr indent="0" lvl="0" marL="0" rtl="0" algn="l">
              <a:spcBef>
                <a:spcPts val="0"/>
              </a:spcBef>
              <a:spcAft>
                <a:spcPts val="0"/>
              </a:spcAft>
              <a:buNone/>
            </a:pPr>
            <a:r>
              <a:rPr lang="en" sz="2000">
                <a:latin typeface="Rubik SemiBold"/>
                <a:ea typeface="Rubik SemiBold"/>
                <a:cs typeface="Rubik SemiBold"/>
                <a:sym typeface="Rubik SemiBold"/>
              </a:rPr>
              <a:t>Project</a:t>
            </a:r>
            <a:endParaRPr sz="2000">
              <a:latin typeface="Rubik SemiBold"/>
              <a:ea typeface="Rubik SemiBold"/>
              <a:cs typeface="Rubik SemiBold"/>
              <a:sym typeface="Rubik SemiBold"/>
            </a:endParaRPr>
          </a:p>
        </p:txBody>
      </p:sp>
      <p:sp>
        <p:nvSpPr>
          <p:cNvPr id="73" name="Google Shape;73;p14"/>
          <p:cNvSpPr/>
          <p:nvPr/>
        </p:nvSpPr>
        <p:spPr>
          <a:xfrm>
            <a:off x="5113850" y="1587200"/>
            <a:ext cx="10200" cy="935700"/>
          </a:xfrm>
          <a:prstGeom prst="rect">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4"/>
          <p:cNvSpPr/>
          <p:nvPr/>
        </p:nvSpPr>
        <p:spPr>
          <a:xfrm>
            <a:off x="5113850" y="2656635"/>
            <a:ext cx="10200" cy="935700"/>
          </a:xfrm>
          <a:prstGeom prst="rect">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4"/>
          <p:cNvSpPr/>
          <p:nvPr/>
        </p:nvSpPr>
        <p:spPr>
          <a:xfrm>
            <a:off x="5000625" y="1487450"/>
            <a:ext cx="218400" cy="218400"/>
          </a:xfrm>
          <a:prstGeom prst="ellipse">
            <a:avLst/>
          </a:pr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4"/>
          <p:cNvSpPr/>
          <p:nvPr/>
        </p:nvSpPr>
        <p:spPr>
          <a:xfrm>
            <a:off x="5000625" y="2419350"/>
            <a:ext cx="218400" cy="218400"/>
          </a:xfrm>
          <a:prstGeom prst="ellipse">
            <a:avLst/>
          </a:pr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14"/>
          <p:cNvSpPr/>
          <p:nvPr/>
        </p:nvSpPr>
        <p:spPr>
          <a:xfrm>
            <a:off x="5000625" y="3571875"/>
            <a:ext cx="218400" cy="218400"/>
          </a:xfrm>
          <a:prstGeom prst="ellipse">
            <a:avLst/>
          </a:pr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14"/>
          <p:cNvSpPr txBox="1"/>
          <p:nvPr/>
        </p:nvSpPr>
        <p:spPr>
          <a:xfrm>
            <a:off x="5219025" y="1396550"/>
            <a:ext cx="3740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a:solidFill>
                  <a:schemeClr val="dk1"/>
                </a:solidFill>
                <a:latin typeface="Rubik"/>
                <a:ea typeface="Rubik"/>
                <a:cs typeface="Rubik"/>
                <a:sym typeface="Rubik"/>
              </a:rPr>
              <a:t>Exploratory Data Analysis (EDA)</a:t>
            </a:r>
            <a:endParaRPr>
              <a:solidFill>
                <a:schemeClr val="dk1"/>
              </a:solidFill>
              <a:latin typeface="Rubik"/>
              <a:ea typeface="Rubik"/>
              <a:cs typeface="Rubik"/>
              <a:sym typeface="Rubik"/>
            </a:endParaRPr>
          </a:p>
        </p:txBody>
      </p:sp>
      <p:sp>
        <p:nvSpPr>
          <p:cNvPr id="79" name="Google Shape;79;p14"/>
          <p:cNvSpPr txBox="1"/>
          <p:nvPr/>
        </p:nvSpPr>
        <p:spPr>
          <a:xfrm>
            <a:off x="5218575" y="2328450"/>
            <a:ext cx="3740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ubik"/>
                <a:ea typeface="Rubik"/>
                <a:cs typeface="Rubik"/>
                <a:sym typeface="Rubik"/>
              </a:rPr>
              <a:t>Machine Learning Regression (Time Series)</a:t>
            </a:r>
            <a:endParaRPr>
              <a:latin typeface="Rubik"/>
              <a:ea typeface="Rubik"/>
              <a:cs typeface="Rubik"/>
              <a:sym typeface="Rubik"/>
            </a:endParaRPr>
          </a:p>
        </p:txBody>
      </p:sp>
      <p:sp>
        <p:nvSpPr>
          <p:cNvPr id="80" name="Google Shape;80;p14"/>
          <p:cNvSpPr txBox="1"/>
          <p:nvPr/>
        </p:nvSpPr>
        <p:spPr>
          <a:xfrm>
            <a:off x="5255625" y="3480975"/>
            <a:ext cx="3740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ubik"/>
                <a:ea typeface="Rubik"/>
                <a:cs typeface="Rubik"/>
                <a:sym typeface="Rubik"/>
              </a:rPr>
              <a:t>Machine Learning Clustering (KMeans)</a:t>
            </a:r>
            <a:endParaRPr>
              <a:latin typeface="Rubik"/>
              <a:ea typeface="Rubik"/>
              <a:cs typeface="Rubik"/>
              <a:sym typeface="Rubik"/>
            </a:endParaRPr>
          </a:p>
        </p:txBody>
      </p:sp>
      <p:sp>
        <p:nvSpPr>
          <p:cNvPr id="81" name="Google Shape;81;p14"/>
          <p:cNvSpPr txBox="1"/>
          <p:nvPr/>
        </p:nvSpPr>
        <p:spPr>
          <a:xfrm>
            <a:off x="537850" y="3064350"/>
            <a:ext cx="3740100" cy="169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ubik"/>
                <a:ea typeface="Rubik"/>
                <a:cs typeface="Rubik"/>
                <a:sym typeface="Rubik"/>
              </a:rPr>
              <a:t>“</a:t>
            </a:r>
            <a:r>
              <a:rPr b="1" lang="en">
                <a:latin typeface="Rubik"/>
                <a:ea typeface="Rubik"/>
                <a:cs typeface="Rubik"/>
                <a:sym typeface="Rubik"/>
              </a:rPr>
              <a:t>I am a qualified analyst</a:t>
            </a:r>
            <a:r>
              <a:rPr lang="en">
                <a:latin typeface="Rubik"/>
                <a:ea typeface="Rubik"/>
                <a:cs typeface="Rubik"/>
                <a:sym typeface="Rubik"/>
              </a:rPr>
              <a:t> with 5 years of experience in the field of analysis, specifically as an Inventory Analyst. My are of expertise are in maintaining stock availability, analyzing causes of product damage, and generating sales and analytical reports. ”</a:t>
            </a:r>
            <a:endParaRPr>
              <a:latin typeface="Rubik"/>
              <a:ea typeface="Rubik"/>
              <a:cs typeface="Rubik"/>
              <a:sym typeface="Rubik"/>
            </a:endParaRPr>
          </a:p>
        </p:txBody>
      </p:sp>
      <p:pic>
        <p:nvPicPr>
          <p:cNvPr id="82" name="Google Shape;82;p14"/>
          <p:cNvPicPr preferRelativeResize="0"/>
          <p:nvPr/>
        </p:nvPicPr>
        <p:blipFill rotWithShape="1">
          <a:blip r:embed="rId5">
            <a:alphaModFix/>
          </a:blip>
          <a:srcRect b="0" l="0" r="0" t="0"/>
          <a:stretch/>
        </p:blipFill>
        <p:spPr>
          <a:xfrm>
            <a:off x="512725" y="470550"/>
            <a:ext cx="1924500" cy="1848900"/>
          </a:xfrm>
          <a:prstGeom prst="roundRect">
            <a:avLst>
              <a:gd fmla="val 50000" name="adj"/>
            </a:avLst>
          </a:prstGeom>
          <a:noFill/>
          <a:ln cap="flat" cmpd="sng" w="9525">
            <a:solidFill>
              <a:srgbClr val="000000"/>
            </a:solidFill>
            <a:prstDash val="solid"/>
            <a:round/>
            <a:headEnd len="sm" w="sm" type="none"/>
            <a:tailEnd len="sm" w="sm" type="none"/>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pic>
        <p:nvPicPr>
          <p:cNvPr id="87" name="Google Shape;87;p15"/>
          <p:cNvPicPr preferRelativeResize="0"/>
          <p:nvPr/>
        </p:nvPicPr>
        <p:blipFill>
          <a:blip r:embed="rId3">
            <a:alphaModFix amt="10000"/>
          </a:blip>
          <a:stretch>
            <a:fillRect/>
          </a:stretch>
        </p:blipFill>
        <p:spPr>
          <a:xfrm>
            <a:off x="0" y="0"/>
            <a:ext cx="9144001" cy="5143501"/>
          </a:xfrm>
          <a:prstGeom prst="rect">
            <a:avLst/>
          </a:prstGeom>
          <a:noFill/>
          <a:ln>
            <a:noFill/>
          </a:ln>
        </p:spPr>
      </p:pic>
      <p:sp>
        <p:nvSpPr>
          <p:cNvPr id="88" name="Google Shape;88;p15"/>
          <p:cNvSpPr txBox="1"/>
          <p:nvPr/>
        </p:nvSpPr>
        <p:spPr>
          <a:xfrm>
            <a:off x="340500" y="1899838"/>
            <a:ext cx="8463000" cy="631200"/>
          </a:xfrm>
          <a:prstGeom prst="rect">
            <a:avLst/>
          </a:prstGeom>
          <a:noFill/>
          <a:ln>
            <a:noFill/>
          </a:ln>
          <a:effectLst>
            <a:outerShdw blurRad="57150" rotWithShape="0" algn="bl" dir="2820000" dist="19050">
              <a:srgbClr val="B7B7B7">
                <a:alpha val="86000"/>
              </a:srgbClr>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b="1" lang="en" sz="2900">
                <a:solidFill>
                  <a:schemeClr val="dk1"/>
                </a:solidFill>
                <a:latin typeface="Rubik"/>
                <a:ea typeface="Rubik"/>
                <a:cs typeface="Rubik"/>
                <a:sym typeface="Rubik"/>
              </a:rPr>
              <a:t>Exploratory Data Analysis (EDA)</a:t>
            </a:r>
            <a:endParaRPr b="1" sz="5000">
              <a:latin typeface="Rubik"/>
              <a:ea typeface="Rubik"/>
              <a:cs typeface="Rubik"/>
              <a:sym typeface="Rubik"/>
            </a:endParaRPr>
          </a:p>
        </p:txBody>
      </p:sp>
      <p:pic>
        <p:nvPicPr>
          <p:cNvPr id="89" name="Google Shape;89;p15"/>
          <p:cNvPicPr preferRelativeResize="0"/>
          <p:nvPr/>
        </p:nvPicPr>
        <p:blipFill rotWithShape="1">
          <a:blip r:embed="rId4">
            <a:alphaModFix/>
          </a:blip>
          <a:srcRect b="5649" l="0" r="0" t="5658"/>
          <a:stretch/>
        </p:blipFill>
        <p:spPr>
          <a:xfrm>
            <a:off x="7317600" y="185625"/>
            <a:ext cx="1399902" cy="541300"/>
          </a:xfrm>
          <a:prstGeom prst="rect">
            <a:avLst/>
          </a:prstGeom>
          <a:noFill/>
          <a:ln>
            <a:noFill/>
          </a:ln>
        </p:spPr>
      </p:pic>
      <p:sp>
        <p:nvSpPr>
          <p:cNvPr id="90" name="Google Shape;90;p15"/>
          <p:cNvSpPr txBox="1"/>
          <p:nvPr/>
        </p:nvSpPr>
        <p:spPr>
          <a:xfrm>
            <a:off x="340500" y="2843463"/>
            <a:ext cx="8376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Rubik"/>
                <a:ea typeface="Rubik"/>
                <a:cs typeface="Rubik"/>
                <a:sym typeface="Rubik"/>
              </a:rPr>
              <a:t>Exploratory Data Analysis (EDA) using DBeaver and Tableau Public</a:t>
            </a:r>
            <a:endParaRPr>
              <a:latin typeface="Rubik"/>
              <a:ea typeface="Rubik"/>
              <a:cs typeface="Rubik"/>
              <a:sym typeface="Rubik"/>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pic>
        <p:nvPicPr>
          <p:cNvPr id="95" name="Google Shape;95;p16"/>
          <p:cNvPicPr preferRelativeResize="0"/>
          <p:nvPr/>
        </p:nvPicPr>
        <p:blipFill>
          <a:blip r:embed="rId3">
            <a:alphaModFix amt="10000"/>
          </a:blip>
          <a:stretch>
            <a:fillRect/>
          </a:stretch>
        </p:blipFill>
        <p:spPr>
          <a:xfrm>
            <a:off x="0" y="0"/>
            <a:ext cx="9144001" cy="5143501"/>
          </a:xfrm>
          <a:prstGeom prst="rect">
            <a:avLst/>
          </a:prstGeom>
          <a:noFill/>
          <a:ln>
            <a:noFill/>
          </a:ln>
        </p:spPr>
      </p:pic>
      <p:sp>
        <p:nvSpPr>
          <p:cNvPr id="96" name="Google Shape;96;p16"/>
          <p:cNvSpPr txBox="1"/>
          <p:nvPr/>
        </p:nvSpPr>
        <p:spPr>
          <a:xfrm>
            <a:off x="116075" y="96700"/>
            <a:ext cx="7021200" cy="492600"/>
          </a:xfrm>
          <a:prstGeom prst="rect">
            <a:avLst/>
          </a:prstGeom>
          <a:noFill/>
          <a:ln>
            <a:noFill/>
          </a:ln>
          <a:effectLst>
            <a:outerShdw blurRad="57150" rotWithShape="0" algn="bl" dir="2820000" dist="19050">
              <a:srgbClr val="B7B7B7">
                <a:alpha val="86000"/>
              </a:srgbClr>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b="1" lang="en" sz="2000">
                <a:latin typeface="Rubik"/>
                <a:ea typeface="Rubik"/>
                <a:cs typeface="Rubik"/>
                <a:sym typeface="Rubik"/>
              </a:rPr>
              <a:t>Average Customer Age by Gender</a:t>
            </a:r>
            <a:endParaRPr b="1" sz="2000">
              <a:latin typeface="Rubik"/>
              <a:ea typeface="Rubik"/>
              <a:cs typeface="Rubik"/>
              <a:sym typeface="Rubik"/>
            </a:endParaRPr>
          </a:p>
        </p:txBody>
      </p:sp>
      <p:pic>
        <p:nvPicPr>
          <p:cNvPr id="97" name="Google Shape;97;p16"/>
          <p:cNvPicPr preferRelativeResize="0"/>
          <p:nvPr/>
        </p:nvPicPr>
        <p:blipFill rotWithShape="1">
          <a:blip r:embed="rId4">
            <a:alphaModFix/>
          </a:blip>
          <a:srcRect b="5649" l="0" r="0" t="5658"/>
          <a:stretch/>
        </p:blipFill>
        <p:spPr>
          <a:xfrm>
            <a:off x="7317600" y="185625"/>
            <a:ext cx="1399902" cy="541300"/>
          </a:xfrm>
          <a:prstGeom prst="rect">
            <a:avLst/>
          </a:prstGeom>
          <a:noFill/>
          <a:ln>
            <a:noFill/>
          </a:ln>
        </p:spPr>
      </p:pic>
      <p:pic>
        <p:nvPicPr>
          <p:cNvPr id="98" name="Google Shape;98;p16"/>
          <p:cNvPicPr preferRelativeResize="0"/>
          <p:nvPr/>
        </p:nvPicPr>
        <p:blipFill rotWithShape="1">
          <a:blip r:embed="rId5">
            <a:alphaModFix/>
          </a:blip>
          <a:srcRect b="0" l="29819" r="0" t="0"/>
          <a:stretch/>
        </p:blipFill>
        <p:spPr>
          <a:xfrm>
            <a:off x="1526950" y="726925"/>
            <a:ext cx="5127624" cy="410972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pic>
        <p:nvPicPr>
          <p:cNvPr id="103" name="Google Shape;103;p17"/>
          <p:cNvPicPr preferRelativeResize="0"/>
          <p:nvPr/>
        </p:nvPicPr>
        <p:blipFill>
          <a:blip r:embed="rId3">
            <a:alphaModFix amt="10000"/>
          </a:blip>
          <a:stretch>
            <a:fillRect/>
          </a:stretch>
        </p:blipFill>
        <p:spPr>
          <a:xfrm>
            <a:off x="0" y="0"/>
            <a:ext cx="9144001" cy="5143501"/>
          </a:xfrm>
          <a:prstGeom prst="rect">
            <a:avLst/>
          </a:prstGeom>
          <a:noFill/>
          <a:ln>
            <a:noFill/>
          </a:ln>
        </p:spPr>
      </p:pic>
      <p:sp>
        <p:nvSpPr>
          <p:cNvPr id="104" name="Google Shape;104;p17"/>
          <p:cNvSpPr txBox="1"/>
          <p:nvPr/>
        </p:nvSpPr>
        <p:spPr>
          <a:xfrm>
            <a:off x="116075" y="96700"/>
            <a:ext cx="7021200" cy="492600"/>
          </a:xfrm>
          <a:prstGeom prst="rect">
            <a:avLst/>
          </a:prstGeom>
          <a:noFill/>
          <a:ln>
            <a:noFill/>
          </a:ln>
          <a:effectLst>
            <a:outerShdw blurRad="57150" rotWithShape="0" algn="bl" dir="2820000" dist="19050">
              <a:srgbClr val="B7B7B7">
                <a:alpha val="86000"/>
              </a:srgbClr>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b="1" lang="en" sz="2000">
                <a:latin typeface="Rubik"/>
                <a:ea typeface="Rubik"/>
                <a:cs typeface="Rubik"/>
                <a:sym typeface="Rubik"/>
              </a:rPr>
              <a:t>Average Customer Age by Marital Status</a:t>
            </a:r>
            <a:endParaRPr b="1" sz="2000">
              <a:latin typeface="Rubik"/>
              <a:ea typeface="Rubik"/>
              <a:cs typeface="Rubik"/>
              <a:sym typeface="Rubik"/>
            </a:endParaRPr>
          </a:p>
        </p:txBody>
      </p:sp>
      <p:pic>
        <p:nvPicPr>
          <p:cNvPr id="105" name="Google Shape;105;p17"/>
          <p:cNvPicPr preferRelativeResize="0"/>
          <p:nvPr/>
        </p:nvPicPr>
        <p:blipFill rotWithShape="1">
          <a:blip r:embed="rId4">
            <a:alphaModFix/>
          </a:blip>
          <a:srcRect b="5649" l="0" r="0" t="5658"/>
          <a:stretch/>
        </p:blipFill>
        <p:spPr>
          <a:xfrm>
            <a:off x="7317600" y="185625"/>
            <a:ext cx="1399902" cy="541300"/>
          </a:xfrm>
          <a:prstGeom prst="rect">
            <a:avLst/>
          </a:prstGeom>
          <a:noFill/>
          <a:ln>
            <a:noFill/>
          </a:ln>
        </p:spPr>
      </p:pic>
      <p:pic>
        <p:nvPicPr>
          <p:cNvPr id="106" name="Google Shape;106;p17"/>
          <p:cNvPicPr preferRelativeResize="0"/>
          <p:nvPr/>
        </p:nvPicPr>
        <p:blipFill rotWithShape="1">
          <a:blip r:embed="rId5">
            <a:alphaModFix/>
          </a:blip>
          <a:srcRect b="0" l="29735" r="0" t="0"/>
          <a:stretch/>
        </p:blipFill>
        <p:spPr>
          <a:xfrm>
            <a:off x="1369725" y="650725"/>
            <a:ext cx="5357626" cy="428912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pic>
        <p:nvPicPr>
          <p:cNvPr id="111" name="Google Shape;111;p18"/>
          <p:cNvPicPr preferRelativeResize="0"/>
          <p:nvPr/>
        </p:nvPicPr>
        <p:blipFill>
          <a:blip r:embed="rId3">
            <a:alphaModFix amt="10000"/>
          </a:blip>
          <a:stretch>
            <a:fillRect/>
          </a:stretch>
        </p:blipFill>
        <p:spPr>
          <a:xfrm>
            <a:off x="0" y="0"/>
            <a:ext cx="9144001" cy="5143501"/>
          </a:xfrm>
          <a:prstGeom prst="rect">
            <a:avLst/>
          </a:prstGeom>
          <a:noFill/>
          <a:ln>
            <a:noFill/>
          </a:ln>
        </p:spPr>
      </p:pic>
      <p:sp>
        <p:nvSpPr>
          <p:cNvPr id="112" name="Google Shape;112;p18"/>
          <p:cNvSpPr txBox="1"/>
          <p:nvPr/>
        </p:nvSpPr>
        <p:spPr>
          <a:xfrm>
            <a:off x="116075" y="96700"/>
            <a:ext cx="7021200" cy="492600"/>
          </a:xfrm>
          <a:prstGeom prst="rect">
            <a:avLst/>
          </a:prstGeom>
          <a:noFill/>
          <a:ln>
            <a:noFill/>
          </a:ln>
          <a:effectLst>
            <a:outerShdw blurRad="57150" rotWithShape="0" algn="bl" dir="2820000" dist="19050">
              <a:srgbClr val="B7B7B7">
                <a:alpha val="86000"/>
              </a:srgbClr>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b="1" lang="en" sz="2000">
                <a:latin typeface="Rubik"/>
                <a:ea typeface="Rubik"/>
                <a:cs typeface="Rubik"/>
                <a:sym typeface="Rubik"/>
              </a:rPr>
              <a:t>Top Product By Sales Qty</a:t>
            </a:r>
            <a:endParaRPr b="1" sz="2000">
              <a:latin typeface="Rubik"/>
              <a:ea typeface="Rubik"/>
              <a:cs typeface="Rubik"/>
              <a:sym typeface="Rubik"/>
            </a:endParaRPr>
          </a:p>
        </p:txBody>
      </p:sp>
      <p:pic>
        <p:nvPicPr>
          <p:cNvPr id="113" name="Google Shape;113;p18"/>
          <p:cNvPicPr preferRelativeResize="0"/>
          <p:nvPr/>
        </p:nvPicPr>
        <p:blipFill rotWithShape="1">
          <a:blip r:embed="rId4">
            <a:alphaModFix/>
          </a:blip>
          <a:srcRect b="5649" l="0" r="0" t="5658"/>
          <a:stretch/>
        </p:blipFill>
        <p:spPr>
          <a:xfrm>
            <a:off x="7317600" y="185625"/>
            <a:ext cx="1399902" cy="541300"/>
          </a:xfrm>
          <a:prstGeom prst="rect">
            <a:avLst/>
          </a:prstGeom>
          <a:noFill/>
          <a:ln>
            <a:noFill/>
          </a:ln>
        </p:spPr>
      </p:pic>
      <p:pic>
        <p:nvPicPr>
          <p:cNvPr id="114" name="Google Shape;114;p18"/>
          <p:cNvPicPr preferRelativeResize="0"/>
          <p:nvPr/>
        </p:nvPicPr>
        <p:blipFill rotWithShape="1">
          <a:blip r:embed="rId5">
            <a:alphaModFix/>
          </a:blip>
          <a:srcRect b="0" l="29572" r="0" t="0"/>
          <a:stretch/>
        </p:blipFill>
        <p:spPr>
          <a:xfrm>
            <a:off x="1111732" y="556450"/>
            <a:ext cx="5579966" cy="44568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pic>
        <p:nvPicPr>
          <p:cNvPr id="119" name="Google Shape;119;p19"/>
          <p:cNvPicPr preferRelativeResize="0"/>
          <p:nvPr/>
        </p:nvPicPr>
        <p:blipFill>
          <a:blip r:embed="rId3">
            <a:alphaModFix amt="10000"/>
          </a:blip>
          <a:stretch>
            <a:fillRect/>
          </a:stretch>
        </p:blipFill>
        <p:spPr>
          <a:xfrm>
            <a:off x="0" y="0"/>
            <a:ext cx="9144001" cy="5143501"/>
          </a:xfrm>
          <a:prstGeom prst="rect">
            <a:avLst/>
          </a:prstGeom>
          <a:noFill/>
          <a:ln>
            <a:noFill/>
          </a:ln>
        </p:spPr>
      </p:pic>
      <p:sp>
        <p:nvSpPr>
          <p:cNvPr id="120" name="Google Shape;120;p19"/>
          <p:cNvSpPr txBox="1"/>
          <p:nvPr/>
        </p:nvSpPr>
        <p:spPr>
          <a:xfrm>
            <a:off x="116075" y="96700"/>
            <a:ext cx="7021200" cy="492600"/>
          </a:xfrm>
          <a:prstGeom prst="rect">
            <a:avLst/>
          </a:prstGeom>
          <a:noFill/>
          <a:ln>
            <a:noFill/>
          </a:ln>
          <a:effectLst>
            <a:outerShdw blurRad="57150" rotWithShape="0" algn="bl" dir="2820000" dist="19050">
              <a:srgbClr val="B7B7B7">
                <a:alpha val="86000"/>
              </a:srgbClr>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b="1" lang="en" sz="2000">
                <a:latin typeface="Rubik"/>
                <a:ea typeface="Rubik"/>
                <a:cs typeface="Rubik"/>
                <a:sym typeface="Rubik"/>
              </a:rPr>
              <a:t>Top Store By Sales Qty</a:t>
            </a:r>
            <a:endParaRPr b="1" sz="2000">
              <a:latin typeface="Rubik"/>
              <a:ea typeface="Rubik"/>
              <a:cs typeface="Rubik"/>
              <a:sym typeface="Rubik"/>
            </a:endParaRPr>
          </a:p>
        </p:txBody>
      </p:sp>
      <p:pic>
        <p:nvPicPr>
          <p:cNvPr id="121" name="Google Shape;121;p19"/>
          <p:cNvPicPr preferRelativeResize="0"/>
          <p:nvPr/>
        </p:nvPicPr>
        <p:blipFill rotWithShape="1">
          <a:blip r:embed="rId4">
            <a:alphaModFix/>
          </a:blip>
          <a:srcRect b="5649" l="0" r="0" t="5658"/>
          <a:stretch/>
        </p:blipFill>
        <p:spPr>
          <a:xfrm>
            <a:off x="7317600" y="185625"/>
            <a:ext cx="1399902" cy="541300"/>
          </a:xfrm>
          <a:prstGeom prst="rect">
            <a:avLst/>
          </a:prstGeom>
          <a:noFill/>
          <a:ln>
            <a:noFill/>
          </a:ln>
        </p:spPr>
      </p:pic>
      <p:pic>
        <p:nvPicPr>
          <p:cNvPr id="122" name="Google Shape;122;p19"/>
          <p:cNvPicPr preferRelativeResize="0"/>
          <p:nvPr/>
        </p:nvPicPr>
        <p:blipFill rotWithShape="1">
          <a:blip r:embed="rId5">
            <a:alphaModFix/>
          </a:blip>
          <a:srcRect b="0" l="29577" r="0" t="0"/>
          <a:stretch/>
        </p:blipFill>
        <p:spPr>
          <a:xfrm>
            <a:off x="1231325" y="589300"/>
            <a:ext cx="5567448" cy="444684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pic>
        <p:nvPicPr>
          <p:cNvPr id="127" name="Google Shape;127;p20"/>
          <p:cNvPicPr preferRelativeResize="0"/>
          <p:nvPr/>
        </p:nvPicPr>
        <p:blipFill>
          <a:blip r:embed="rId3">
            <a:alphaModFix amt="10000"/>
          </a:blip>
          <a:stretch>
            <a:fillRect/>
          </a:stretch>
        </p:blipFill>
        <p:spPr>
          <a:xfrm>
            <a:off x="0" y="0"/>
            <a:ext cx="9144001" cy="5143501"/>
          </a:xfrm>
          <a:prstGeom prst="rect">
            <a:avLst/>
          </a:prstGeom>
          <a:noFill/>
          <a:ln>
            <a:noFill/>
          </a:ln>
        </p:spPr>
      </p:pic>
      <p:sp>
        <p:nvSpPr>
          <p:cNvPr id="128" name="Google Shape;128;p20"/>
          <p:cNvSpPr txBox="1"/>
          <p:nvPr/>
        </p:nvSpPr>
        <p:spPr>
          <a:xfrm>
            <a:off x="569850" y="96700"/>
            <a:ext cx="7021200" cy="492600"/>
          </a:xfrm>
          <a:prstGeom prst="rect">
            <a:avLst/>
          </a:prstGeom>
          <a:noFill/>
          <a:ln>
            <a:noFill/>
          </a:ln>
          <a:effectLst>
            <a:outerShdw blurRad="57150" rotWithShape="0" algn="bl" dir="2820000" dist="19050">
              <a:srgbClr val="B7B7B7">
                <a:alpha val="86000"/>
              </a:srgbClr>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b="1" lang="en" sz="2000">
                <a:latin typeface="Rubik"/>
                <a:ea typeface="Rubik"/>
                <a:cs typeface="Rubik"/>
                <a:sym typeface="Rubik"/>
              </a:rPr>
              <a:t>Sales Dashboard</a:t>
            </a:r>
            <a:endParaRPr b="1" sz="2000">
              <a:latin typeface="Rubik"/>
              <a:ea typeface="Rubik"/>
              <a:cs typeface="Rubik"/>
              <a:sym typeface="Rubik"/>
            </a:endParaRPr>
          </a:p>
        </p:txBody>
      </p:sp>
      <p:pic>
        <p:nvPicPr>
          <p:cNvPr id="129" name="Google Shape;129;p20"/>
          <p:cNvPicPr preferRelativeResize="0"/>
          <p:nvPr/>
        </p:nvPicPr>
        <p:blipFill rotWithShape="1">
          <a:blip r:embed="rId4">
            <a:alphaModFix/>
          </a:blip>
          <a:srcRect b="5649" l="0" r="0" t="5658"/>
          <a:stretch/>
        </p:blipFill>
        <p:spPr>
          <a:xfrm>
            <a:off x="7317600" y="185625"/>
            <a:ext cx="1399902" cy="541300"/>
          </a:xfrm>
          <a:prstGeom prst="rect">
            <a:avLst/>
          </a:prstGeom>
          <a:noFill/>
          <a:ln>
            <a:noFill/>
          </a:ln>
        </p:spPr>
      </p:pic>
      <p:pic>
        <p:nvPicPr>
          <p:cNvPr id="130" name="Google Shape;130;p20"/>
          <p:cNvPicPr preferRelativeResize="0"/>
          <p:nvPr/>
        </p:nvPicPr>
        <p:blipFill>
          <a:blip r:embed="rId5">
            <a:alphaModFix/>
          </a:blip>
          <a:stretch>
            <a:fillRect/>
          </a:stretch>
        </p:blipFill>
        <p:spPr>
          <a:xfrm>
            <a:off x="896275" y="726925"/>
            <a:ext cx="6220101" cy="3919099"/>
          </a:xfrm>
          <a:prstGeom prst="rect">
            <a:avLst/>
          </a:prstGeom>
          <a:noFill/>
          <a:ln>
            <a:noFill/>
          </a:ln>
        </p:spPr>
      </p:pic>
      <p:sp>
        <p:nvSpPr>
          <p:cNvPr id="131" name="Google Shape;131;p20"/>
          <p:cNvSpPr txBox="1"/>
          <p:nvPr/>
        </p:nvSpPr>
        <p:spPr>
          <a:xfrm>
            <a:off x="7116375" y="4783650"/>
            <a:ext cx="2027400" cy="338700"/>
          </a:xfrm>
          <a:prstGeom prst="rect">
            <a:avLst/>
          </a:prstGeom>
          <a:noFill/>
          <a:ln>
            <a:noFill/>
          </a:ln>
          <a:effectLst>
            <a:outerShdw blurRad="57150" rotWithShape="0" algn="bl" dir="2820000" dist="19050">
              <a:srgbClr val="B7B7B7">
                <a:alpha val="86000"/>
              </a:srgbClr>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lang="en" sz="1000" u="sng">
                <a:solidFill>
                  <a:schemeClr val="hlink"/>
                </a:solidFill>
                <a:latin typeface="Rubik"/>
                <a:ea typeface="Rubik"/>
                <a:cs typeface="Rubik"/>
                <a:sym typeface="Rubik"/>
                <a:hlinkClick r:id="rId6"/>
              </a:rPr>
              <a:t>Link Dashboard here . . .</a:t>
            </a:r>
            <a:endParaRPr sz="1000">
              <a:latin typeface="Rubik"/>
              <a:ea typeface="Rubik"/>
              <a:cs typeface="Rubik"/>
              <a:sym typeface="Rubik"/>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pic>
        <p:nvPicPr>
          <p:cNvPr id="136" name="Google Shape;136;p21"/>
          <p:cNvPicPr preferRelativeResize="0"/>
          <p:nvPr/>
        </p:nvPicPr>
        <p:blipFill>
          <a:blip r:embed="rId3">
            <a:alphaModFix amt="10000"/>
          </a:blip>
          <a:stretch>
            <a:fillRect/>
          </a:stretch>
        </p:blipFill>
        <p:spPr>
          <a:xfrm>
            <a:off x="0" y="0"/>
            <a:ext cx="9144001" cy="5143501"/>
          </a:xfrm>
          <a:prstGeom prst="rect">
            <a:avLst/>
          </a:prstGeom>
          <a:noFill/>
          <a:ln>
            <a:noFill/>
          </a:ln>
        </p:spPr>
      </p:pic>
      <p:sp>
        <p:nvSpPr>
          <p:cNvPr id="137" name="Google Shape;137;p21"/>
          <p:cNvSpPr txBox="1"/>
          <p:nvPr/>
        </p:nvSpPr>
        <p:spPr>
          <a:xfrm>
            <a:off x="340500" y="1899838"/>
            <a:ext cx="8463000" cy="631200"/>
          </a:xfrm>
          <a:prstGeom prst="rect">
            <a:avLst/>
          </a:prstGeom>
          <a:noFill/>
          <a:ln>
            <a:noFill/>
          </a:ln>
          <a:effectLst>
            <a:outerShdw blurRad="57150" rotWithShape="0" algn="bl" dir="2820000" dist="19050">
              <a:srgbClr val="B7B7B7">
                <a:alpha val="86000"/>
              </a:srgbClr>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b="1" lang="en" sz="2900">
                <a:solidFill>
                  <a:schemeClr val="dk1"/>
                </a:solidFill>
                <a:latin typeface="Rubik"/>
                <a:ea typeface="Rubik"/>
                <a:cs typeface="Rubik"/>
                <a:sym typeface="Rubik"/>
              </a:rPr>
              <a:t>Machine Learning Regression (Time Series)</a:t>
            </a:r>
            <a:endParaRPr b="1" sz="5000">
              <a:latin typeface="Rubik"/>
              <a:ea typeface="Rubik"/>
              <a:cs typeface="Rubik"/>
              <a:sym typeface="Rubik"/>
            </a:endParaRPr>
          </a:p>
        </p:txBody>
      </p:sp>
      <p:pic>
        <p:nvPicPr>
          <p:cNvPr id="138" name="Google Shape;138;p21"/>
          <p:cNvPicPr preferRelativeResize="0"/>
          <p:nvPr/>
        </p:nvPicPr>
        <p:blipFill rotWithShape="1">
          <a:blip r:embed="rId4">
            <a:alphaModFix/>
          </a:blip>
          <a:srcRect b="5649" l="0" r="0" t="5658"/>
          <a:stretch/>
        </p:blipFill>
        <p:spPr>
          <a:xfrm>
            <a:off x="7317600" y="185625"/>
            <a:ext cx="1399902" cy="541300"/>
          </a:xfrm>
          <a:prstGeom prst="rect">
            <a:avLst/>
          </a:prstGeom>
          <a:noFill/>
          <a:ln>
            <a:noFill/>
          </a:ln>
        </p:spPr>
      </p:pic>
      <p:sp>
        <p:nvSpPr>
          <p:cNvPr id="139" name="Google Shape;139;p21"/>
          <p:cNvSpPr txBox="1"/>
          <p:nvPr/>
        </p:nvSpPr>
        <p:spPr>
          <a:xfrm>
            <a:off x="340500" y="2843463"/>
            <a:ext cx="8376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Rubik"/>
                <a:ea typeface="Rubik"/>
                <a:cs typeface="Rubik"/>
                <a:sym typeface="Rubik"/>
              </a:rPr>
              <a:t>Create a machine learning model to predict the daily quantity of product sales using ARIMA Method</a:t>
            </a:r>
            <a:endParaRPr>
              <a:latin typeface="Rubik"/>
              <a:ea typeface="Rubik"/>
              <a:cs typeface="Rubik"/>
              <a:sym typeface="Rubik"/>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